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8"/>
  </p:notesMasterIdLst>
  <p:sldIdLst>
    <p:sldId id="278" r:id="rId5"/>
    <p:sldId id="321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315" r:id="rId17"/>
    <p:sldId id="289" r:id="rId18"/>
    <p:sldId id="316" r:id="rId19"/>
    <p:sldId id="290" r:id="rId20"/>
    <p:sldId id="291" r:id="rId21"/>
    <p:sldId id="292" r:id="rId22"/>
    <p:sldId id="293" r:id="rId23"/>
    <p:sldId id="317" r:id="rId24"/>
    <p:sldId id="320" r:id="rId25"/>
    <p:sldId id="294" r:id="rId26"/>
    <p:sldId id="318" r:id="rId27"/>
    <p:sldId id="295" r:id="rId28"/>
    <p:sldId id="296" r:id="rId29"/>
    <p:sldId id="297" r:id="rId30"/>
    <p:sldId id="299" r:id="rId31"/>
    <p:sldId id="31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13" r:id="rId41"/>
    <p:sldId id="311" r:id="rId42"/>
    <p:sldId id="312" r:id="rId43"/>
    <p:sldId id="314" r:id="rId44"/>
    <p:sldId id="265" r:id="rId45"/>
    <p:sldId id="325" r:id="rId46"/>
    <p:sldId id="275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4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69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78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ica Pfeffer" userId="S::m.pfeffer@anzsog.edu.au::90bb9913-fa3e-4ec8-88da-7468f54175e3" providerId="AD" clId="Web-{5C66887C-D4A8-97B1-D4F3-318ACA68DD59}"/>
    <pc:docChg chg="modSld">
      <pc:chgData name="Monica Pfeffer" userId="S::m.pfeffer@anzsog.edu.au::90bb9913-fa3e-4ec8-88da-7468f54175e3" providerId="AD" clId="Web-{5C66887C-D4A8-97B1-D4F3-318ACA68DD59}" dt="2019-08-30T07:53:14.920" v="58"/>
      <pc:docMkLst>
        <pc:docMk/>
      </pc:docMkLst>
      <pc:sldChg chg="modSp">
        <pc:chgData name="Monica Pfeffer" userId="S::m.pfeffer@anzsog.edu.au::90bb9913-fa3e-4ec8-88da-7468f54175e3" providerId="AD" clId="Web-{5C66887C-D4A8-97B1-D4F3-318ACA68DD59}" dt="2019-08-30T07:50:18.794" v="8" actId="20577"/>
        <pc:sldMkLst>
          <pc:docMk/>
          <pc:sldMk cId="3205999324" sldId="278"/>
        </pc:sldMkLst>
        <pc:spChg chg="mod">
          <ac:chgData name="Monica Pfeffer" userId="S::m.pfeffer@anzsog.edu.au::90bb9913-fa3e-4ec8-88da-7468f54175e3" providerId="AD" clId="Web-{5C66887C-D4A8-97B1-D4F3-318ACA68DD59}" dt="2019-08-30T07:50:18.794" v="8" actId="20577"/>
          <ac:spMkLst>
            <pc:docMk/>
            <pc:sldMk cId="3205999324" sldId="278"/>
            <ac:spMk id="3" creationId="{95453F2D-4EF4-40D1-942F-C3F2339A2DED}"/>
          </ac:spMkLst>
        </pc:spChg>
      </pc:sldChg>
      <pc:sldChg chg="modSp">
        <pc:chgData name="Monica Pfeffer" userId="S::m.pfeffer@anzsog.edu.au::90bb9913-fa3e-4ec8-88da-7468f54175e3" providerId="AD" clId="Web-{5C66887C-D4A8-97B1-D4F3-318ACA68DD59}" dt="2019-08-30T07:49:58.809" v="2" actId="20577"/>
        <pc:sldMkLst>
          <pc:docMk/>
          <pc:sldMk cId="2763221214" sldId="321"/>
        </pc:sldMkLst>
        <pc:spChg chg="mod">
          <ac:chgData name="Monica Pfeffer" userId="S::m.pfeffer@anzsog.edu.au::90bb9913-fa3e-4ec8-88da-7468f54175e3" providerId="AD" clId="Web-{5C66887C-D4A8-97B1-D4F3-318ACA68DD59}" dt="2019-08-30T07:49:58.809" v="2" actId="20577"/>
          <ac:spMkLst>
            <pc:docMk/>
            <pc:sldMk cId="2763221214" sldId="321"/>
            <ac:spMk id="8" creationId="{8FCCA0EA-3878-45D9-9CBD-F25912148F2C}"/>
          </ac:spMkLst>
        </pc:spChg>
      </pc:sldChg>
      <pc:sldChg chg="addSp delSp modSp">
        <pc:chgData name="Monica Pfeffer" userId="S::m.pfeffer@anzsog.edu.au::90bb9913-fa3e-4ec8-88da-7468f54175e3" providerId="AD" clId="Web-{5C66887C-D4A8-97B1-D4F3-318ACA68DD59}" dt="2019-08-30T07:53:14.920" v="58"/>
        <pc:sldMkLst>
          <pc:docMk/>
          <pc:sldMk cId="1481123629" sldId="325"/>
        </pc:sldMkLst>
        <pc:spChg chg="add del mod">
          <ac:chgData name="Monica Pfeffer" userId="S::m.pfeffer@anzsog.edu.au::90bb9913-fa3e-4ec8-88da-7468f54175e3" providerId="AD" clId="Web-{5C66887C-D4A8-97B1-D4F3-318ACA68DD59}" dt="2019-08-30T07:53:14.920" v="58"/>
          <ac:spMkLst>
            <pc:docMk/>
            <pc:sldMk cId="1481123629" sldId="325"/>
            <ac:spMk id="2" creationId="{01686A7B-6DA9-451C-905A-6834FB782D5F}"/>
          </ac:spMkLst>
        </pc:spChg>
        <pc:spChg chg="mod">
          <ac:chgData name="Monica Pfeffer" userId="S::m.pfeffer@anzsog.edu.au::90bb9913-fa3e-4ec8-88da-7468f54175e3" providerId="AD" clId="Web-{5C66887C-D4A8-97B1-D4F3-318ACA68DD59}" dt="2019-08-30T07:51:48.513" v="32" actId="14100"/>
          <ac:spMkLst>
            <pc:docMk/>
            <pc:sldMk cId="1481123629" sldId="325"/>
            <ac:spMk id="3" creationId="{C335DE82-6EEE-4F92-817E-A44E933CC30F}"/>
          </ac:spMkLst>
        </pc:spChg>
        <pc:graphicFrameChg chg="mod modGraphic">
          <ac:chgData name="Monica Pfeffer" userId="S::m.pfeffer@anzsog.edu.au::90bb9913-fa3e-4ec8-88da-7468f54175e3" providerId="AD" clId="Web-{5C66887C-D4A8-97B1-D4F3-318ACA68DD59}" dt="2019-08-30T07:52:02.747" v="54"/>
          <ac:graphicFrameMkLst>
            <pc:docMk/>
            <pc:sldMk cId="1481123629" sldId="325"/>
            <ac:graphicFrameMk id="12" creationId="{9439A756-9D92-4EC7-8A8D-E5F0E3164F84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7CBE8-323E-4C55-9688-C7DDBCB3BE81}" type="datetimeFigureOut">
              <a:rPr lang="en-US" smtClean="0"/>
              <a:t>8/30/2019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D04AD-0FC8-47F4-8D75-4963D7DDE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70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9267F974-9E99-3F49-AAFB-02F5B8308A7D}" type="slidenum">
              <a:rPr lang="en-AU" altLang="en-US"/>
              <a:pPr>
                <a:spcBef>
                  <a:spcPct val="0"/>
                </a:spcBef>
              </a:pPr>
              <a:t>16</a:t>
            </a:fld>
            <a:endParaRPr lang="en-AU" alt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4237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Arial" charset="0"/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5D2C5D98-34AF-3644-954D-235C5BA5EA94}" type="slidenum">
              <a:rPr lang="en-AU" altLang="en-US"/>
              <a:pPr>
                <a:spcBef>
                  <a:spcPct val="0"/>
                </a:spcBef>
              </a:pPr>
              <a:t>19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5868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>
            <a:extLst>
              <a:ext uri="{FF2B5EF4-FFF2-40B4-BE49-F238E27FC236}">
                <a16:creationId xmlns:a16="http://schemas.microsoft.com/office/drawing/2014/main" id="{4738AF52-6909-4CCC-AFCF-737D391781D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42622" y="4811499"/>
            <a:ext cx="8223250" cy="1246187"/>
            <a:chOff x="290" y="3029"/>
            <a:chExt cx="5180" cy="78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4C60467-7F4B-4035-922D-065C464838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5" y="3045"/>
              <a:ext cx="626" cy="769"/>
            </a:xfrm>
            <a:custGeom>
              <a:avLst/>
              <a:gdLst>
                <a:gd name="T0" fmla="*/ 604 w 3128"/>
                <a:gd name="T1" fmla="*/ 3576 h 3831"/>
                <a:gd name="T2" fmla="*/ 302 w 3128"/>
                <a:gd name="T3" fmla="*/ 3831 h 3831"/>
                <a:gd name="T4" fmla="*/ 0 w 3128"/>
                <a:gd name="T5" fmla="*/ 3576 h 3831"/>
                <a:gd name="T6" fmla="*/ 0 w 3128"/>
                <a:gd name="T7" fmla="*/ 343 h 3831"/>
                <a:gd name="T8" fmla="*/ 412 w 3128"/>
                <a:gd name="T9" fmla="*/ 0 h 3831"/>
                <a:gd name="T10" fmla="*/ 958 w 3128"/>
                <a:gd name="T11" fmla="*/ 308 h 3831"/>
                <a:gd name="T12" fmla="*/ 2519 w 3128"/>
                <a:gd name="T13" fmla="*/ 2914 h 3831"/>
                <a:gd name="T14" fmla="*/ 2519 w 3128"/>
                <a:gd name="T15" fmla="*/ 256 h 3831"/>
                <a:gd name="T16" fmla="*/ 2826 w 3128"/>
                <a:gd name="T17" fmla="*/ 0 h 3831"/>
                <a:gd name="T18" fmla="*/ 3128 w 3128"/>
                <a:gd name="T19" fmla="*/ 256 h 3831"/>
                <a:gd name="T20" fmla="*/ 3128 w 3128"/>
                <a:gd name="T21" fmla="*/ 3488 h 3831"/>
                <a:gd name="T22" fmla="*/ 2751 w 3128"/>
                <a:gd name="T23" fmla="*/ 3831 h 3831"/>
                <a:gd name="T24" fmla="*/ 2240 w 3128"/>
                <a:gd name="T25" fmla="*/ 3512 h 3831"/>
                <a:gd name="T26" fmla="*/ 604 w 3128"/>
                <a:gd name="T27" fmla="*/ 853 h 3831"/>
                <a:gd name="T28" fmla="*/ 604 w 3128"/>
                <a:gd name="T29" fmla="*/ 3576 h 3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8" h="3831">
                  <a:moveTo>
                    <a:pt x="604" y="3576"/>
                  </a:moveTo>
                  <a:cubicBezTo>
                    <a:pt x="604" y="3744"/>
                    <a:pt x="505" y="3831"/>
                    <a:pt x="302" y="3831"/>
                  </a:cubicBezTo>
                  <a:cubicBezTo>
                    <a:pt x="99" y="3831"/>
                    <a:pt x="0" y="3744"/>
                    <a:pt x="0" y="3576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111"/>
                    <a:pt x="139" y="0"/>
                    <a:pt x="412" y="0"/>
                  </a:cubicBezTo>
                  <a:cubicBezTo>
                    <a:pt x="720" y="0"/>
                    <a:pt x="859" y="134"/>
                    <a:pt x="958" y="308"/>
                  </a:cubicBezTo>
                  <a:cubicBezTo>
                    <a:pt x="2519" y="2914"/>
                    <a:pt x="2519" y="2914"/>
                    <a:pt x="2519" y="2914"/>
                  </a:cubicBezTo>
                  <a:cubicBezTo>
                    <a:pt x="2519" y="256"/>
                    <a:pt x="2519" y="256"/>
                    <a:pt x="2519" y="256"/>
                  </a:cubicBezTo>
                  <a:cubicBezTo>
                    <a:pt x="2519" y="87"/>
                    <a:pt x="2623" y="0"/>
                    <a:pt x="2826" y="0"/>
                  </a:cubicBezTo>
                  <a:cubicBezTo>
                    <a:pt x="3030" y="0"/>
                    <a:pt x="3128" y="87"/>
                    <a:pt x="3128" y="256"/>
                  </a:cubicBezTo>
                  <a:cubicBezTo>
                    <a:pt x="3128" y="3488"/>
                    <a:pt x="3128" y="3488"/>
                    <a:pt x="3128" y="3488"/>
                  </a:cubicBezTo>
                  <a:cubicBezTo>
                    <a:pt x="3128" y="3721"/>
                    <a:pt x="2995" y="3831"/>
                    <a:pt x="2751" y="3831"/>
                  </a:cubicBezTo>
                  <a:cubicBezTo>
                    <a:pt x="2490" y="3831"/>
                    <a:pt x="2351" y="3709"/>
                    <a:pt x="2240" y="3512"/>
                  </a:cubicBezTo>
                  <a:cubicBezTo>
                    <a:pt x="604" y="853"/>
                    <a:pt x="604" y="853"/>
                    <a:pt x="604" y="853"/>
                  </a:cubicBezTo>
                  <a:lnTo>
                    <a:pt x="604" y="35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F423E6E-7C57-401D-9F69-0B9A2D67F6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08" y="3057"/>
              <a:ext cx="536" cy="757"/>
            </a:xfrm>
            <a:custGeom>
              <a:avLst/>
              <a:gdLst>
                <a:gd name="T0" fmla="*/ 2426 w 2681"/>
                <a:gd name="T1" fmla="*/ 3210 h 3773"/>
                <a:gd name="T2" fmla="*/ 2681 w 2681"/>
                <a:gd name="T3" fmla="*/ 3488 h 3773"/>
                <a:gd name="T4" fmla="*/ 2426 w 2681"/>
                <a:gd name="T5" fmla="*/ 3773 h 3773"/>
                <a:gd name="T6" fmla="*/ 296 w 2681"/>
                <a:gd name="T7" fmla="*/ 3773 h 3773"/>
                <a:gd name="T8" fmla="*/ 0 w 2681"/>
                <a:gd name="T9" fmla="*/ 3512 h 3773"/>
                <a:gd name="T10" fmla="*/ 168 w 2681"/>
                <a:gd name="T11" fmla="*/ 3094 h 3773"/>
                <a:gd name="T12" fmla="*/ 1863 w 2681"/>
                <a:gd name="T13" fmla="*/ 563 h 3773"/>
                <a:gd name="T14" fmla="*/ 284 w 2681"/>
                <a:gd name="T15" fmla="*/ 563 h 3773"/>
                <a:gd name="T16" fmla="*/ 29 w 2681"/>
                <a:gd name="T17" fmla="*/ 279 h 3773"/>
                <a:gd name="T18" fmla="*/ 284 w 2681"/>
                <a:gd name="T19" fmla="*/ 0 h 3773"/>
                <a:gd name="T20" fmla="*/ 2345 w 2681"/>
                <a:gd name="T21" fmla="*/ 0 h 3773"/>
                <a:gd name="T22" fmla="*/ 2641 w 2681"/>
                <a:gd name="T23" fmla="*/ 262 h 3773"/>
                <a:gd name="T24" fmla="*/ 2473 w 2681"/>
                <a:gd name="T25" fmla="*/ 679 h 3773"/>
                <a:gd name="T26" fmla="*/ 778 w 2681"/>
                <a:gd name="T27" fmla="*/ 3210 h 3773"/>
                <a:gd name="T28" fmla="*/ 2426 w 2681"/>
                <a:gd name="T29" fmla="*/ 3210 h 3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81" h="3773">
                  <a:moveTo>
                    <a:pt x="2426" y="3210"/>
                  </a:moveTo>
                  <a:cubicBezTo>
                    <a:pt x="2594" y="3210"/>
                    <a:pt x="2681" y="3303"/>
                    <a:pt x="2681" y="3488"/>
                  </a:cubicBezTo>
                  <a:cubicBezTo>
                    <a:pt x="2681" y="3680"/>
                    <a:pt x="2594" y="3773"/>
                    <a:pt x="2426" y="3773"/>
                  </a:cubicBezTo>
                  <a:cubicBezTo>
                    <a:pt x="296" y="3773"/>
                    <a:pt x="296" y="3773"/>
                    <a:pt x="296" y="3773"/>
                  </a:cubicBezTo>
                  <a:cubicBezTo>
                    <a:pt x="99" y="3773"/>
                    <a:pt x="0" y="3686"/>
                    <a:pt x="0" y="3512"/>
                  </a:cubicBezTo>
                  <a:cubicBezTo>
                    <a:pt x="0" y="3355"/>
                    <a:pt x="76" y="3239"/>
                    <a:pt x="168" y="3094"/>
                  </a:cubicBezTo>
                  <a:cubicBezTo>
                    <a:pt x="1863" y="563"/>
                    <a:pt x="1863" y="563"/>
                    <a:pt x="1863" y="563"/>
                  </a:cubicBezTo>
                  <a:cubicBezTo>
                    <a:pt x="284" y="563"/>
                    <a:pt x="284" y="563"/>
                    <a:pt x="284" y="563"/>
                  </a:cubicBezTo>
                  <a:cubicBezTo>
                    <a:pt x="116" y="563"/>
                    <a:pt x="29" y="470"/>
                    <a:pt x="29" y="279"/>
                  </a:cubicBezTo>
                  <a:cubicBezTo>
                    <a:pt x="29" y="93"/>
                    <a:pt x="116" y="0"/>
                    <a:pt x="284" y="0"/>
                  </a:cubicBezTo>
                  <a:cubicBezTo>
                    <a:pt x="2345" y="0"/>
                    <a:pt x="2345" y="0"/>
                    <a:pt x="2345" y="0"/>
                  </a:cubicBezTo>
                  <a:cubicBezTo>
                    <a:pt x="2542" y="0"/>
                    <a:pt x="2641" y="87"/>
                    <a:pt x="2641" y="262"/>
                  </a:cubicBezTo>
                  <a:cubicBezTo>
                    <a:pt x="2641" y="418"/>
                    <a:pt x="2565" y="534"/>
                    <a:pt x="2473" y="679"/>
                  </a:cubicBezTo>
                  <a:cubicBezTo>
                    <a:pt x="778" y="3210"/>
                    <a:pt x="778" y="3210"/>
                    <a:pt x="778" y="3210"/>
                  </a:cubicBezTo>
                  <a:lnTo>
                    <a:pt x="2426" y="3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477E1A59-CFA1-4416-88FA-3A9BB8DD88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32" y="3031"/>
              <a:ext cx="502" cy="783"/>
            </a:xfrm>
            <a:custGeom>
              <a:avLst/>
              <a:gdLst>
                <a:gd name="T0" fmla="*/ 58 w 2513"/>
                <a:gd name="T1" fmla="*/ 1044 h 3900"/>
                <a:gd name="T2" fmla="*/ 1312 w 2513"/>
                <a:gd name="T3" fmla="*/ 0 h 3900"/>
                <a:gd name="T4" fmla="*/ 2229 w 2513"/>
                <a:gd name="T5" fmla="*/ 249 h 3900"/>
                <a:gd name="T6" fmla="*/ 2432 w 2513"/>
                <a:gd name="T7" fmla="*/ 516 h 3900"/>
                <a:gd name="T8" fmla="*/ 2165 w 2513"/>
                <a:gd name="T9" fmla="*/ 835 h 3900"/>
                <a:gd name="T10" fmla="*/ 1933 w 2513"/>
                <a:gd name="T11" fmla="*/ 737 h 3900"/>
                <a:gd name="T12" fmla="*/ 1312 w 2513"/>
                <a:gd name="T13" fmla="*/ 551 h 3900"/>
                <a:gd name="T14" fmla="*/ 691 w 2513"/>
                <a:gd name="T15" fmla="*/ 1010 h 3900"/>
                <a:gd name="T16" fmla="*/ 2513 w 2513"/>
                <a:gd name="T17" fmla="*/ 2791 h 3900"/>
                <a:gd name="T18" fmla="*/ 1196 w 2513"/>
                <a:gd name="T19" fmla="*/ 3900 h 3900"/>
                <a:gd name="T20" fmla="*/ 209 w 2513"/>
                <a:gd name="T21" fmla="*/ 3610 h 3900"/>
                <a:gd name="T22" fmla="*/ 0 w 2513"/>
                <a:gd name="T23" fmla="*/ 3319 h 3900"/>
                <a:gd name="T24" fmla="*/ 279 w 2513"/>
                <a:gd name="T25" fmla="*/ 3000 h 3900"/>
                <a:gd name="T26" fmla="*/ 523 w 2513"/>
                <a:gd name="T27" fmla="*/ 3116 h 3900"/>
                <a:gd name="T28" fmla="*/ 1202 w 2513"/>
                <a:gd name="T29" fmla="*/ 3349 h 3900"/>
                <a:gd name="T30" fmla="*/ 1881 w 2513"/>
                <a:gd name="T31" fmla="*/ 2826 h 3900"/>
                <a:gd name="T32" fmla="*/ 58 w 2513"/>
                <a:gd name="T33" fmla="*/ 1044 h 3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3" h="3900">
                  <a:moveTo>
                    <a:pt x="58" y="1044"/>
                  </a:moveTo>
                  <a:cubicBezTo>
                    <a:pt x="58" y="412"/>
                    <a:pt x="569" y="0"/>
                    <a:pt x="1312" y="0"/>
                  </a:cubicBezTo>
                  <a:cubicBezTo>
                    <a:pt x="1614" y="0"/>
                    <a:pt x="1933" y="63"/>
                    <a:pt x="2229" y="249"/>
                  </a:cubicBezTo>
                  <a:cubicBezTo>
                    <a:pt x="2368" y="336"/>
                    <a:pt x="2432" y="412"/>
                    <a:pt x="2432" y="516"/>
                  </a:cubicBezTo>
                  <a:cubicBezTo>
                    <a:pt x="2432" y="656"/>
                    <a:pt x="2310" y="835"/>
                    <a:pt x="2165" y="835"/>
                  </a:cubicBezTo>
                  <a:cubicBezTo>
                    <a:pt x="2107" y="835"/>
                    <a:pt x="2049" y="801"/>
                    <a:pt x="1933" y="737"/>
                  </a:cubicBezTo>
                  <a:cubicBezTo>
                    <a:pt x="1730" y="627"/>
                    <a:pt x="1544" y="551"/>
                    <a:pt x="1312" y="551"/>
                  </a:cubicBezTo>
                  <a:cubicBezTo>
                    <a:pt x="917" y="551"/>
                    <a:pt x="691" y="748"/>
                    <a:pt x="691" y="1010"/>
                  </a:cubicBezTo>
                  <a:cubicBezTo>
                    <a:pt x="691" y="1706"/>
                    <a:pt x="2513" y="1555"/>
                    <a:pt x="2513" y="2791"/>
                  </a:cubicBezTo>
                  <a:cubicBezTo>
                    <a:pt x="2513" y="3494"/>
                    <a:pt x="1945" y="3900"/>
                    <a:pt x="1196" y="3900"/>
                  </a:cubicBezTo>
                  <a:cubicBezTo>
                    <a:pt x="795" y="3900"/>
                    <a:pt x="436" y="3778"/>
                    <a:pt x="209" y="3610"/>
                  </a:cubicBezTo>
                  <a:cubicBezTo>
                    <a:pt x="76" y="3511"/>
                    <a:pt x="0" y="3424"/>
                    <a:pt x="0" y="3319"/>
                  </a:cubicBezTo>
                  <a:cubicBezTo>
                    <a:pt x="0" y="3174"/>
                    <a:pt x="134" y="3000"/>
                    <a:pt x="279" y="3000"/>
                  </a:cubicBezTo>
                  <a:cubicBezTo>
                    <a:pt x="349" y="3000"/>
                    <a:pt x="407" y="3041"/>
                    <a:pt x="523" y="3116"/>
                  </a:cubicBezTo>
                  <a:cubicBezTo>
                    <a:pt x="720" y="3244"/>
                    <a:pt x="923" y="3349"/>
                    <a:pt x="1202" y="3349"/>
                  </a:cubicBezTo>
                  <a:cubicBezTo>
                    <a:pt x="1596" y="3349"/>
                    <a:pt x="1881" y="3145"/>
                    <a:pt x="1881" y="2826"/>
                  </a:cubicBezTo>
                  <a:cubicBezTo>
                    <a:pt x="1881" y="2048"/>
                    <a:pt x="58" y="2223"/>
                    <a:pt x="58" y="10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772EEF2-27E2-4874-B27B-E190688E72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22" y="3029"/>
              <a:ext cx="733" cy="785"/>
            </a:xfrm>
            <a:custGeom>
              <a:avLst/>
              <a:gdLst>
                <a:gd name="T0" fmla="*/ 1834 w 3668"/>
                <a:gd name="T1" fmla="*/ 3360 h 3912"/>
                <a:gd name="T2" fmla="*/ 3012 w 3668"/>
                <a:gd name="T3" fmla="*/ 1956 h 3912"/>
                <a:gd name="T4" fmla="*/ 1834 w 3668"/>
                <a:gd name="T5" fmla="*/ 551 h 3912"/>
                <a:gd name="T6" fmla="*/ 656 w 3668"/>
                <a:gd name="T7" fmla="*/ 1956 h 3912"/>
                <a:gd name="T8" fmla="*/ 1834 w 3668"/>
                <a:gd name="T9" fmla="*/ 3360 h 3912"/>
                <a:gd name="T10" fmla="*/ 1834 w 3668"/>
                <a:gd name="T11" fmla="*/ 0 h 3912"/>
                <a:gd name="T12" fmla="*/ 3668 w 3668"/>
                <a:gd name="T13" fmla="*/ 1956 h 3912"/>
                <a:gd name="T14" fmla="*/ 1834 w 3668"/>
                <a:gd name="T15" fmla="*/ 3912 h 3912"/>
                <a:gd name="T16" fmla="*/ 0 w 3668"/>
                <a:gd name="T17" fmla="*/ 1956 h 3912"/>
                <a:gd name="T18" fmla="*/ 1834 w 3668"/>
                <a:gd name="T19" fmla="*/ 0 h 3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8" h="3912">
                  <a:moveTo>
                    <a:pt x="1834" y="3360"/>
                  </a:moveTo>
                  <a:cubicBezTo>
                    <a:pt x="2542" y="3360"/>
                    <a:pt x="3012" y="2827"/>
                    <a:pt x="3012" y="1956"/>
                  </a:cubicBezTo>
                  <a:cubicBezTo>
                    <a:pt x="3012" y="1085"/>
                    <a:pt x="2542" y="551"/>
                    <a:pt x="1834" y="551"/>
                  </a:cubicBezTo>
                  <a:cubicBezTo>
                    <a:pt x="1126" y="551"/>
                    <a:pt x="656" y="1085"/>
                    <a:pt x="656" y="1956"/>
                  </a:cubicBezTo>
                  <a:cubicBezTo>
                    <a:pt x="656" y="2827"/>
                    <a:pt x="1126" y="3360"/>
                    <a:pt x="1834" y="3360"/>
                  </a:cubicBezTo>
                  <a:moveTo>
                    <a:pt x="1834" y="0"/>
                  </a:moveTo>
                  <a:cubicBezTo>
                    <a:pt x="2943" y="0"/>
                    <a:pt x="3668" y="760"/>
                    <a:pt x="3668" y="1956"/>
                  </a:cubicBezTo>
                  <a:cubicBezTo>
                    <a:pt x="3668" y="3152"/>
                    <a:pt x="2943" y="3912"/>
                    <a:pt x="1834" y="3912"/>
                  </a:cubicBezTo>
                  <a:cubicBezTo>
                    <a:pt x="726" y="3912"/>
                    <a:pt x="0" y="3152"/>
                    <a:pt x="0" y="1956"/>
                  </a:cubicBezTo>
                  <a:cubicBezTo>
                    <a:pt x="0" y="760"/>
                    <a:pt x="726" y="0"/>
                    <a:pt x="18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8F5FAF-1FF3-43C5-A28B-41456AD8F1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43" y="3036"/>
              <a:ext cx="627" cy="778"/>
            </a:xfrm>
            <a:custGeom>
              <a:avLst/>
              <a:gdLst>
                <a:gd name="T0" fmla="*/ 1962 w 3140"/>
                <a:gd name="T1" fmla="*/ 2438 h 3877"/>
                <a:gd name="T2" fmla="*/ 1706 w 3140"/>
                <a:gd name="T3" fmla="*/ 2153 h 3877"/>
                <a:gd name="T4" fmla="*/ 1962 w 3140"/>
                <a:gd name="T5" fmla="*/ 1869 h 3877"/>
                <a:gd name="T6" fmla="*/ 2815 w 3140"/>
                <a:gd name="T7" fmla="*/ 1869 h 3877"/>
                <a:gd name="T8" fmla="*/ 3140 w 3140"/>
                <a:gd name="T9" fmla="*/ 2194 h 3877"/>
                <a:gd name="T10" fmla="*/ 3140 w 3140"/>
                <a:gd name="T11" fmla="*/ 3302 h 3877"/>
                <a:gd name="T12" fmla="*/ 2844 w 3140"/>
                <a:gd name="T13" fmla="*/ 3703 h 3877"/>
                <a:gd name="T14" fmla="*/ 1886 w 3140"/>
                <a:gd name="T15" fmla="*/ 3877 h 3877"/>
                <a:gd name="T16" fmla="*/ 0 w 3140"/>
                <a:gd name="T17" fmla="*/ 1938 h 3877"/>
                <a:gd name="T18" fmla="*/ 1863 w 3140"/>
                <a:gd name="T19" fmla="*/ 0 h 3877"/>
                <a:gd name="T20" fmla="*/ 2832 w 3140"/>
                <a:gd name="T21" fmla="*/ 244 h 3877"/>
                <a:gd name="T22" fmla="*/ 3105 w 3140"/>
                <a:gd name="T23" fmla="*/ 563 h 3877"/>
                <a:gd name="T24" fmla="*/ 2827 w 3140"/>
                <a:gd name="T25" fmla="*/ 865 h 3877"/>
                <a:gd name="T26" fmla="*/ 2548 w 3140"/>
                <a:gd name="T27" fmla="*/ 731 h 3877"/>
                <a:gd name="T28" fmla="*/ 1863 w 3140"/>
                <a:gd name="T29" fmla="*/ 557 h 3877"/>
                <a:gd name="T30" fmla="*/ 656 w 3140"/>
                <a:gd name="T31" fmla="*/ 1921 h 3877"/>
                <a:gd name="T32" fmla="*/ 1904 w 3140"/>
                <a:gd name="T33" fmla="*/ 3326 h 3877"/>
                <a:gd name="T34" fmla="*/ 2513 w 3140"/>
                <a:gd name="T35" fmla="*/ 3221 h 3877"/>
                <a:gd name="T36" fmla="*/ 2513 w 3140"/>
                <a:gd name="T37" fmla="*/ 2438 h 3877"/>
                <a:gd name="T38" fmla="*/ 1962 w 3140"/>
                <a:gd name="T39" fmla="*/ 2438 h 3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40" h="3877">
                  <a:moveTo>
                    <a:pt x="1962" y="2438"/>
                  </a:moveTo>
                  <a:cubicBezTo>
                    <a:pt x="1793" y="2438"/>
                    <a:pt x="1706" y="2345"/>
                    <a:pt x="1706" y="2153"/>
                  </a:cubicBezTo>
                  <a:cubicBezTo>
                    <a:pt x="1706" y="1962"/>
                    <a:pt x="1793" y="1869"/>
                    <a:pt x="1962" y="1869"/>
                  </a:cubicBezTo>
                  <a:cubicBezTo>
                    <a:pt x="2815" y="1869"/>
                    <a:pt x="2815" y="1869"/>
                    <a:pt x="2815" y="1869"/>
                  </a:cubicBezTo>
                  <a:cubicBezTo>
                    <a:pt x="3041" y="1869"/>
                    <a:pt x="3140" y="1967"/>
                    <a:pt x="3140" y="2194"/>
                  </a:cubicBezTo>
                  <a:cubicBezTo>
                    <a:pt x="3140" y="3302"/>
                    <a:pt x="3140" y="3302"/>
                    <a:pt x="3140" y="3302"/>
                  </a:cubicBezTo>
                  <a:cubicBezTo>
                    <a:pt x="3140" y="3500"/>
                    <a:pt x="3076" y="3604"/>
                    <a:pt x="2844" y="3703"/>
                  </a:cubicBezTo>
                  <a:cubicBezTo>
                    <a:pt x="2618" y="3801"/>
                    <a:pt x="2246" y="3877"/>
                    <a:pt x="1886" y="3877"/>
                  </a:cubicBezTo>
                  <a:cubicBezTo>
                    <a:pt x="795" y="3877"/>
                    <a:pt x="0" y="3186"/>
                    <a:pt x="0" y="1938"/>
                  </a:cubicBezTo>
                  <a:cubicBezTo>
                    <a:pt x="0" y="696"/>
                    <a:pt x="784" y="0"/>
                    <a:pt x="1863" y="0"/>
                  </a:cubicBezTo>
                  <a:cubicBezTo>
                    <a:pt x="2229" y="0"/>
                    <a:pt x="2560" y="81"/>
                    <a:pt x="2832" y="244"/>
                  </a:cubicBezTo>
                  <a:cubicBezTo>
                    <a:pt x="3018" y="354"/>
                    <a:pt x="3105" y="453"/>
                    <a:pt x="3105" y="563"/>
                  </a:cubicBezTo>
                  <a:cubicBezTo>
                    <a:pt x="3105" y="696"/>
                    <a:pt x="2966" y="865"/>
                    <a:pt x="2827" y="865"/>
                  </a:cubicBezTo>
                  <a:cubicBezTo>
                    <a:pt x="2745" y="865"/>
                    <a:pt x="2676" y="807"/>
                    <a:pt x="2548" y="731"/>
                  </a:cubicBezTo>
                  <a:cubicBezTo>
                    <a:pt x="2356" y="621"/>
                    <a:pt x="2124" y="557"/>
                    <a:pt x="1863" y="557"/>
                  </a:cubicBezTo>
                  <a:cubicBezTo>
                    <a:pt x="1138" y="557"/>
                    <a:pt x="656" y="1045"/>
                    <a:pt x="656" y="1921"/>
                  </a:cubicBezTo>
                  <a:cubicBezTo>
                    <a:pt x="656" y="2821"/>
                    <a:pt x="1161" y="3326"/>
                    <a:pt x="1904" y="3326"/>
                  </a:cubicBezTo>
                  <a:cubicBezTo>
                    <a:pt x="2130" y="3326"/>
                    <a:pt x="2356" y="3279"/>
                    <a:pt x="2513" y="3221"/>
                  </a:cubicBezTo>
                  <a:cubicBezTo>
                    <a:pt x="2513" y="2438"/>
                    <a:pt x="2513" y="2438"/>
                    <a:pt x="2513" y="2438"/>
                  </a:cubicBezTo>
                  <a:lnTo>
                    <a:pt x="1962" y="24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BF8FB2DC-A454-4B74-B583-57B926B5E6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0" y="3045"/>
              <a:ext cx="669" cy="769"/>
            </a:xfrm>
            <a:custGeom>
              <a:avLst/>
              <a:gdLst>
                <a:gd name="T0" fmla="*/ 3297 w 3349"/>
                <a:gd name="T1" fmla="*/ 3436 h 3831"/>
                <a:gd name="T2" fmla="*/ 2130 w 3349"/>
                <a:gd name="T3" fmla="*/ 331 h 3831"/>
                <a:gd name="T4" fmla="*/ 1684 w 3349"/>
                <a:gd name="T5" fmla="*/ 0 h 3831"/>
                <a:gd name="T6" fmla="*/ 1237 w 3349"/>
                <a:gd name="T7" fmla="*/ 331 h 3831"/>
                <a:gd name="T8" fmla="*/ 53 w 3349"/>
                <a:gd name="T9" fmla="*/ 3436 h 3831"/>
                <a:gd name="T10" fmla="*/ 0 w 3349"/>
                <a:gd name="T11" fmla="*/ 3651 h 3831"/>
                <a:gd name="T12" fmla="*/ 291 w 3349"/>
                <a:gd name="T13" fmla="*/ 3831 h 3831"/>
                <a:gd name="T14" fmla="*/ 645 w 3349"/>
                <a:gd name="T15" fmla="*/ 3604 h 3831"/>
                <a:gd name="T16" fmla="*/ 1666 w 3349"/>
                <a:gd name="T17" fmla="*/ 784 h 3831"/>
                <a:gd name="T18" fmla="*/ 2682 w 3349"/>
                <a:gd name="T19" fmla="*/ 3604 h 3831"/>
                <a:gd name="T20" fmla="*/ 3048 w 3349"/>
                <a:gd name="T21" fmla="*/ 3831 h 3831"/>
                <a:gd name="T22" fmla="*/ 3349 w 3349"/>
                <a:gd name="T23" fmla="*/ 3651 h 3831"/>
                <a:gd name="T24" fmla="*/ 3297 w 3349"/>
                <a:gd name="T25" fmla="*/ 3436 h 3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9" h="3831">
                  <a:moveTo>
                    <a:pt x="3297" y="3436"/>
                  </a:moveTo>
                  <a:cubicBezTo>
                    <a:pt x="2130" y="331"/>
                    <a:pt x="2130" y="331"/>
                    <a:pt x="2130" y="331"/>
                  </a:cubicBezTo>
                  <a:cubicBezTo>
                    <a:pt x="2038" y="82"/>
                    <a:pt x="1945" y="0"/>
                    <a:pt x="1684" y="0"/>
                  </a:cubicBezTo>
                  <a:cubicBezTo>
                    <a:pt x="1422" y="0"/>
                    <a:pt x="1330" y="82"/>
                    <a:pt x="1237" y="331"/>
                  </a:cubicBezTo>
                  <a:cubicBezTo>
                    <a:pt x="53" y="3436"/>
                    <a:pt x="53" y="3436"/>
                    <a:pt x="53" y="3436"/>
                  </a:cubicBezTo>
                  <a:cubicBezTo>
                    <a:pt x="29" y="3494"/>
                    <a:pt x="0" y="3587"/>
                    <a:pt x="0" y="3651"/>
                  </a:cubicBezTo>
                  <a:cubicBezTo>
                    <a:pt x="0" y="3755"/>
                    <a:pt x="70" y="3831"/>
                    <a:pt x="291" y="3831"/>
                  </a:cubicBezTo>
                  <a:cubicBezTo>
                    <a:pt x="511" y="3831"/>
                    <a:pt x="592" y="3755"/>
                    <a:pt x="645" y="3604"/>
                  </a:cubicBezTo>
                  <a:cubicBezTo>
                    <a:pt x="1666" y="784"/>
                    <a:pt x="1666" y="784"/>
                    <a:pt x="1666" y="784"/>
                  </a:cubicBezTo>
                  <a:cubicBezTo>
                    <a:pt x="2682" y="3604"/>
                    <a:pt x="2682" y="3604"/>
                    <a:pt x="2682" y="3604"/>
                  </a:cubicBezTo>
                  <a:cubicBezTo>
                    <a:pt x="2734" y="3750"/>
                    <a:pt x="2804" y="3831"/>
                    <a:pt x="3048" y="3831"/>
                  </a:cubicBezTo>
                  <a:cubicBezTo>
                    <a:pt x="3280" y="3831"/>
                    <a:pt x="3349" y="3755"/>
                    <a:pt x="3349" y="3651"/>
                  </a:cubicBezTo>
                  <a:cubicBezTo>
                    <a:pt x="3349" y="3587"/>
                    <a:pt x="3320" y="3494"/>
                    <a:pt x="3297" y="34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grpSp>
        <p:nvGrpSpPr>
          <p:cNvPr id="18" name="Group 13">
            <a:extLst>
              <a:ext uri="{FF2B5EF4-FFF2-40B4-BE49-F238E27FC236}">
                <a16:creationId xmlns:a16="http://schemas.microsoft.com/office/drawing/2014/main" id="{821E028B-F9F6-4D1C-B5FE-B123C31DF62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6564" y="803275"/>
            <a:ext cx="1400175" cy="941388"/>
            <a:chOff x="275" y="506"/>
            <a:chExt cx="882" cy="593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B3A1FF-692A-4CE1-93EA-049F2C2E631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" y="510"/>
              <a:ext cx="102" cy="118"/>
            </a:xfrm>
            <a:custGeom>
              <a:avLst/>
              <a:gdLst>
                <a:gd name="T0" fmla="*/ 341 w 514"/>
                <a:gd name="T1" fmla="*/ 358 h 588"/>
                <a:gd name="T2" fmla="*/ 256 w 514"/>
                <a:gd name="T3" fmla="*/ 120 h 588"/>
                <a:gd name="T4" fmla="*/ 169 w 514"/>
                <a:gd name="T5" fmla="*/ 358 h 588"/>
                <a:gd name="T6" fmla="*/ 341 w 514"/>
                <a:gd name="T7" fmla="*/ 358 h 588"/>
                <a:gd name="T8" fmla="*/ 514 w 514"/>
                <a:gd name="T9" fmla="*/ 560 h 588"/>
                <a:gd name="T10" fmla="*/ 467 w 514"/>
                <a:gd name="T11" fmla="*/ 588 h 588"/>
                <a:gd name="T12" fmla="*/ 411 w 514"/>
                <a:gd name="T13" fmla="*/ 553 h 588"/>
                <a:gd name="T14" fmla="*/ 371 w 514"/>
                <a:gd name="T15" fmla="*/ 442 h 588"/>
                <a:gd name="T16" fmla="*/ 139 w 514"/>
                <a:gd name="T17" fmla="*/ 442 h 588"/>
                <a:gd name="T18" fmla="*/ 99 w 514"/>
                <a:gd name="T19" fmla="*/ 553 h 588"/>
                <a:gd name="T20" fmla="*/ 45 w 514"/>
                <a:gd name="T21" fmla="*/ 588 h 588"/>
                <a:gd name="T22" fmla="*/ 0 w 514"/>
                <a:gd name="T23" fmla="*/ 560 h 588"/>
                <a:gd name="T24" fmla="*/ 8 w 514"/>
                <a:gd name="T25" fmla="*/ 527 h 588"/>
                <a:gd name="T26" fmla="*/ 190 w 514"/>
                <a:gd name="T27" fmla="*/ 51 h 588"/>
                <a:gd name="T28" fmla="*/ 258 w 514"/>
                <a:gd name="T29" fmla="*/ 0 h 588"/>
                <a:gd name="T30" fmla="*/ 327 w 514"/>
                <a:gd name="T31" fmla="*/ 51 h 588"/>
                <a:gd name="T32" fmla="*/ 506 w 514"/>
                <a:gd name="T33" fmla="*/ 527 h 588"/>
                <a:gd name="T34" fmla="*/ 514 w 514"/>
                <a:gd name="T35" fmla="*/ 56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4" h="588">
                  <a:moveTo>
                    <a:pt x="341" y="358"/>
                  </a:moveTo>
                  <a:cubicBezTo>
                    <a:pt x="256" y="120"/>
                    <a:pt x="256" y="120"/>
                    <a:pt x="256" y="120"/>
                  </a:cubicBezTo>
                  <a:cubicBezTo>
                    <a:pt x="169" y="358"/>
                    <a:pt x="169" y="358"/>
                    <a:pt x="169" y="358"/>
                  </a:cubicBezTo>
                  <a:lnTo>
                    <a:pt x="341" y="358"/>
                  </a:lnTo>
                  <a:close/>
                  <a:moveTo>
                    <a:pt x="514" y="560"/>
                  </a:moveTo>
                  <a:cubicBezTo>
                    <a:pt x="514" y="576"/>
                    <a:pt x="503" y="588"/>
                    <a:pt x="467" y="588"/>
                  </a:cubicBezTo>
                  <a:cubicBezTo>
                    <a:pt x="430" y="588"/>
                    <a:pt x="419" y="576"/>
                    <a:pt x="411" y="553"/>
                  </a:cubicBezTo>
                  <a:cubicBezTo>
                    <a:pt x="371" y="442"/>
                    <a:pt x="371" y="442"/>
                    <a:pt x="371" y="442"/>
                  </a:cubicBezTo>
                  <a:cubicBezTo>
                    <a:pt x="139" y="442"/>
                    <a:pt x="139" y="442"/>
                    <a:pt x="139" y="442"/>
                  </a:cubicBezTo>
                  <a:cubicBezTo>
                    <a:pt x="99" y="553"/>
                    <a:pt x="99" y="553"/>
                    <a:pt x="99" y="553"/>
                  </a:cubicBezTo>
                  <a:cubicBezTo>
                    <a:pt x="91" y="576"/>
                    <a:pt x="78" y="588"/>
                    <a:pt x="45" y="588"/>
                  </a:cubicBezTo>
                  <a:cubicBezTo>
                    <a:pt x="11" y="588"/>
                    <a:pt x="0" y="576"/>
                    <a:pt x="0" y="560"/>
                  </a:cubicBezTo>
                  <a:cubicBezTo>
                    <a:pt x="0" y="551"/>
                    <a:pt x="4" y="536"/>
                    <a:pt x="8" y="527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204" y="13"/>
                    <a:pt x="218" y="0"/>
                    <a:pt x="258" y="0"/>
                  </a:cubicBezTo>
                  <a:cubicBezTo>
                    <a:pt x="298" y="0"/>
                    <a:pt x="313" y="13"/>
                    <a:pt x="327" y="51"/>
                  </a:cubicBezTo>
                  <a:cubicBezTo>
                    <a:pt x="506" y="527"/>
                    <a:pt x="506" y="527"/>
                    <a:pt x="506" y="527"/>
                  </a:cubicBezTo>
                  <a:cubicBezTo>
                    <a:pt x="509" y="536"/>
                    <a:pt x="514" y="551"/>
                    <a:pt x="514" y="56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33E3683-F9CD-4CF4-9A16-0FDE474E03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" y="547"/>
              <a:ext cx="69" cy="81"/>
            </a:xfrm>
            <a:custGeom>
              <a:avLst/>
              <a:gdLst>
                <a:gd name="T0" fmla="*/ 258 w 349"/>
                <a:gd name="T1" fmla="*/ 368 h 408"/>
                <a:gd name="T2" fmla="*/ 258 w 349"/>
                <a:gd name="T3" fmla="*/ 348 h 408"/>
                <a:gd name="T4" fmla="*/ 136 w 349"/>
                <a:gd name="T5" fmla="*/ 408 h 408"/>
                <a:gd name="T6" fmla="*/ 25 w 349"/>
                <a:gd name="T7" fmla="*/ 354 h 408"/>
                <a:gd name="T8" fmla="*/ 0 w 349"/>
                <a:gd name="T9" fmla="*/ 251 h 408"/>
                <a:gd name="T10" fmla="*/ 0 w 349"/>
                <a:gd name="T11" fmla="*/ 39 h 408"/>
                <a:gd name="T12" fmla="*/ 48 w 349"/>
                <a:gd name="T13" fmla="*/ 0 h 408"/>
                <a:gd name="T14" fmla="*/ 96 w 349"/>
                <a:gd name="T15" fmla="*/ 39 h 408"/>
                <a:gd name="T16" fmla="*/ 96 w 349"/>
                <a:gd name="T17" fmla="*/ 236 h 408"/>
                <a:gd name="T18" fmla="*/ 111 w 349"/>
                <a:gd name="T19" fmla="*/ 297 h 408"/>
                <a:gd name="T20" fmla="*/ 171 w 349"/>
                <a:gd name="T21" fmla="*/ 324 h 408"/>
                <a:gd name="T22" fmla="*/ 253 w 349"/>
                <a:gd name="T23" fmla="*/ 282 h 408"/>
                <a:gd name="T24" fmla="*/ 253 w 349"/>
                <a:gd name="T25" fmla="*/ 39 h 408"/>
                <a:gd name="T26" fmla="*/ 301 w 349"/>
                <a:gd name="T27" fmla="*/ 0 h 408"/>
                <a:gd name="T28" fmla="*/ 349 w 349"/>
                <a:gd name="T29" fmla="*/ 39 h 408"/>
                <a:gd name="T30" fmla="*/ 349 w 349"/>
                <a:gd name="T31" fmla="*/ 368 h 408"/>
                <a:gd name="T32" fmla="*/ 303 w 349"/>
                <a:gd name="T33" fmla="*/ 407 h 408"/>
                <a:gd name="T34" fmla="*/ 258 w 349"/>
                <a:gd name="T35" fmla="*/ 3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9" h="408">
                  <a:moveTo>
                    <a:pt x="258" y="368"/>
                  </a:moveTo>
                  <a:cubicBezTo>
                    <a:pt x="258" y="348"/>
                    <a:pt x="258" y="348"/>
                    <a:pt x="258" y="348"/>
                  </a:cubicBezTo>
                  <a:cubicBezTo>
                    <a:pt x="234" y="387"/>
                    <a:pt x="191" y="408"/>
                    <a:pt x="136" y="408"/>
                  </a:cubicBezTo>
                  <a:cubicBezTo>
                    <a:pt x="87" y="408"/>
                    <a:pt x="48" y="391"/>
                    <a:pt x="25" y="354"/>
                  </a:cubicBezTo>
                  <a:cubicBezTo>
                    <a:pt x="8" y="330"/>
                    <a:pt x="0" y="295"/>
                    <a:pt x="0" y="25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6" y="0"/>
                    <a:pt x="48" y="0"/>
                  </a:cubicBezTo>
                  <a:cubicBezTo>
                    <a:pt x="80" y="0"/>
                    <a:pt x="96" y="13"/>
                    <a:pt x="96" y="39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96" y="259"/>
                    <a:pt x="99" y="282"/>
                    <a:pt x="111" y="297"/>
                  </a:cubicBezTo>
                  <a:cubicBezTo>
                    <a:pt x="123" y="314"/>
                    <a:pt x="143" y="324"/>
                    <a:pt x="171" y="324"/>
                  </a:cubicBezTo>
                  <a:cubicBezTo>
                    <a:pt x="205" y="324"/>
                    <a:pt x="234" y="311"/>
                    <a:pt x="253" y="282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13"/>
                    <a:pt x="269" y="0"/>
                    <a:pt x="301" y="0"/>
                  </a:cubicBezTo>
                  <a:cubicBezTo>
                    <a:pt x="333" y="0"/>
                    <a:pt x="349" y="13"/>
                    <a:pt x="349" y="39"/>
                  </a:cubicBezTo>
                  <a:cubicBezTo>
                    <a:pt x="349" y="368"/>
                    <a:pt x="349" y="368"/>
                    <a:pt x="349" y="368"/>
                  </a:cubicBezTo>
                  <a:cubicBezTo>
                    <a:pt x="349" y="394"/>
                    <a:pt x="334" y="407"/>
                    <a:pt x="303" y="407"/>
                  </a:cubicBezTo>
                  <a:cubicBezTo>
                    <a:pt x="270" y="407"/>
                    <a:pt x="258" y="391"/>
                    <a:pt x="258" y="36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9CB98DB7-CE93-47C6-8785-76E24F0A9A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2" y="546"/>
              <a:ext cx="61" cy="83"/>
            </a:xfrm>
            <a:custGeom>
              <a:avLst/>
              <a:gdLst>
                <a:gd name="T0" fmla="*/ 4 w 303"/>
                <a:gd name="T1" fmla="*/ 118 h 413"/>
                <a:gd name="T2" fmla="*/ 152 w 303"/>
                <a:gd name="T3" fmla="*/ 0 h 413"/>
                <a:gd name="T4" fmla="*/ 268 w 303"/>
                <a:gd name="T5" fmla="*/ 29 h 413"/>
                <a:gd name="T6" fmla="*/ 298 w 303"/>
                <a:gd name="T7" fmla="*/ 69 h 413"/>
                <a:gd name="T8" fmla="*/ 257 w 303"/>
                <a:gd name="T9" fmla="*/ 114 h 413"/>
                <a:gd name="T10" fmla="*/ 222 w 303"/>
                <a:gd name="T11" fmla="*/ 101 h 413"/>
                <a:gd name="T12" fmla="*/ 148 w 303"/>
                <a:gd name="T13" fmla="*/ 81 h 413"/>
                <a:gd name="T14" fmla="*/ 96 w 303"/>
                <a:gd name="T15" fmla="*/ 115 h 413"/>
                <a:gd name="T16" fmla="*/ 303 w 303"/>
                <a:gd name="T17" fmla="*/ 292 h 413"/>
                <a:gd name="T18" fmla="*/ 152 w 303"/>
                <a:gd name="T19" fmla="*/ 413 h 413"/>
                <a:gd name="T20" fmla="*/ 29 w 303"/>
                <a:gd name="T21" fmla="*/ 380 h 413"/>
                <a:gd name="T22" fmla="*/ 0 w 303"/>
                <a:gd name="T23" fmla="*/ 339 h 413"/>
                <a:gd name="T24" fmla="*/ 42 w 303"/>
                <a:gd name="T25" fmla="*/ 293 h 413"/>
                <a:gd name="T26" fmla="*/ 73 w 303"/>
                <a:gd name="T27" fmla="*/ 307 h 413"/>
                <a:gd name="T28" fmla="*/ 153 w 303"/>
                <a:gd name="T29" fmla="*/ 332 h 413"/>
                <a:gd name="T30" fmla="*/ 209 w 303"/>
                <a:gd name="T31" fmla="*/ 294 h 413"/>
                <a:gd name="T32" fmla="*/ 4 w 303"/>
                <a:gd name="T33" fmla="*/ 118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3" h="413">
                  <a:moveTo>
                    <a:pt x="4" y="118"/>
                  </a:moveTo>
                  <a:cubicBezTo>
                    <a:pt x="4" y="48"/>
                    <a:pt x="59" y="0"/>
                    <a:pt x="152" y="0"/>
                  </a:cubicBezTo>
                  <a:cubicBezTo>
                    <a:pt x="195" y="0"/>
                    <a:pt x="238" y="11"/>
                    <a:pt x="268" y="29"/>
                  </a:cubicBezTo>
                  <a:cubicBezTo>
                    <a:pt x="289" y="41"/>
                    <a:pt x="298" y="54"/>
                    <a:pt x="298" y="69"/>
                  </a:cubicBezTo>
                  <a:cubicBezTo>
                    <a:pt x="298" y="88"/>
                    <a:pt x="283" y="114"/>
                    <a:pt x="257" y="114"/>
                  </a:cubicBezTo>
                  <a:cubicBezTo>
                    <a:pt x="249" y="114"/>
                    <a:pt x="240" y="110"/>
                    <a:pt x="222" y="101"/>
                  </a:cubicBezTo>
                  <a:cubicBezTo>
                    <a:pt x="198" y="88"/>
                    <a:pt x="174" y="81"/>
                    <a:pt x="148" y="81"/>
                  </a:cubicBezTo>
                  <a:cubicBezTo>
                    <a:pt x="115" y="81"/>
                    <a:pt x="96" y="95"/>
                    <a:pt x="96" y="115"/>
                  </a:cubicBezTo>
                  <a:cubicBezTo>
                    <a:pt x="96" y="177"/>
                    <a:pt x="303" y="153"/>
                    <a:pt x="303" y="292"/>
                  </a:cubicBezTo>
                  <a:cubicBezTo>
                    <a:pt x="303" y="365"/>
                    <a:pt x="246" y="413"/>
                    <a:pt x="152" y="413"/>
                  </a:cubicBezTo>
                  <a:cubicBezTo>
                    <a:pt x="107" y="413"/>
                    <a:pt x="64" y="402"/>
                    <a:pt x="29" y="380"/>
                  </a:cubicBezTo>
                  <a:cubicBezTo>
                    <a:pt x="10" y="367"/>
                    <a:pt x="0" y="354"/>
                    <a:pt x="0" y="339"/>
                  </a:cubicBezTo>
                  <a:cubicBezTo>
                    <a:pt x="0" y="320"/>
                    <a:pt x="15" y="293"/>
                    <a:pt x="42" y="293"/>
                  </a:cubicBezTo>
                  <a:cubicBezTo>
                    <a:pt x="52" y="293"/>
                    <a:pt x="59" y="299"/>
                    <a:pt x="73" y="307"/>
                  </a:cubicBezTo>
                  <a:cubicBezTo>
                    <a:pt x="101" y="322"/>
                    <a:pt x="123" y="332"/>
                    <a:pt x="153" y="332"/>
                  </a:cubicBezTo>
                  <a:cubicBezTo>
                    <a:pt x="187" y="332"/>
                    <a:pt x="209" y="317"/>
                    <a:pt x="209" y="294"/>
                  </a:cubicBezTo>
                  <a:cubicBezTo>
                    <a:pt x="209" y="230"/>
                    <a:pt x="4" y="254"/>
                    <a:pt x="4" y="11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B345AE7B-D2B5-4C6B-AAD8-079E5919C48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8" y="523"/>
              <a:ext cx="62" cy="106"/>
            </a:xfrm>
            <a:custGeom>
              <a:avLst/>
              <a:gdLst>
                <a:gd name="T0" fmla="*/ 314 w 314"/>
                <a:gd name="T1" fmla="*/ 479 h 529"/>
                <a:gd name="T2" fmla="*/ 294 w 314"/>
                <a:gd name="T3" fmla="*/ 509 h 529"/>
                <a:gd name="T4" fmla="*/ 211 w 314"/>
                <a:gd name="T5" fmla="*/ 529 h 529"/>
                <a:gd name="T6" fmla="*/ 98 w 314"/>
                <a:gd name="T7" fmla="*/ 471 h 529"/>
                <a:gd name="T8" fmla="*/ 81 w 314"/>
                <a:gd name="T9" fmla="*/ 363 h 529"/>
                <a:gd name="T10" fmla="*/ 81 w 314"/>
                <a:gd name="T11" fmla="*/ 207 h 529"/>
                <a:gd name="T12" fmla="*/ 39 w 314"/>
                <a:gd name="T13" fmla="*/ 207 h 529"/>
                <a:gd name="T14" fmla="*/ 0 w 314"/>
                <a:gd name="T15" fmla="*/ 167 h 529"/>
                <a:gd name="T16" fmla="*/ 39 w 314"/>
                <a:gd name="T17" fmla="*/ 127 h 529"/>
                <a:gd name="T18" fmla="*/ 81 w 314"/>
                <a:gd name="T19" fmla="*/ 127 h 529"/>
                <a:gd name="T20" fmla="*/ 81 w 314"/>
                <a:gd name="T21" fmla="*/ 39 h 529"/>
                <a:gd name="T22" fmla="*/ 129 w 314"/>
                <a:gd name="T23" fmla="*/ 0 h 529"/>
                <a:gd name="T24" fmla="*/ 177 w 314"/>
                <a:gd name="T25" fmla="*/ 39 h 529"/>
                <a:gd name="T26" fmla="*/ 177 w 314"/>
                <a:gd name="T27" fmla="*/ 127 h 529"/>
                <a:gd name="T28" fmla="*/ 265 w 314"/>
                <a:gd name="T29" fmla="*/ 127 h 529"/>
                <a:gd name="T30" fmla="*/ 304 w 314"/>
                <a:gd name="T31" fmla="*/ 167 h 529"/>
                <a:gd name="T32" fmla="*/ 265 w 314"/>
                <a:gd name="T33" fmla="*/ 207 h 529"/>
                <a:gd name="T34" fmla="*/ 177 w 314"/>
                <a:gd name="T35" fmla="*/ 207 h 529"/>
                <a:gd name="T36" fmla="*/ 177 w 314"/>
                <a:gd name="T37" fmla="*/ 363 h 529"/>
                <a:gd name="T38" fmla="*/ 186 w 314"/>
                <a:gd name="T39" fmla="*/ 426 h 529"/>
                <a:gd name="T40" fmla="*/ 224 w 314"/>
                <a:gd name="T41" fmla="*/ 447 h 529"/>
                <a:gd name="T42" fmla="*/ 255 w 314"/>
                <a:gd name="T43" fmla="*/ 440 h 529"/>
                <a:gd name="T44" fmla="*/ 277 w 314"/>
                <a:gd name="T45" fmla="*/ 435 h 529"/>
                <a:gd name="T46" fmla="*/ 314 w 314"/>
                <a:gd name="T47" fmla="*/ 47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" h="529">
                  <a:moveTo>
                    <a:pt x="314" y="479"/>
                  </a:moveTo>
                  <a:cubicBezTo>
                    <a:pt x="314" y="489"/>
                    <a:pt x="309" y="500"/>
                    <a:pt x="294" y="509"/>
                  </a:cubicBezTo>
                  <a:cubicBezTo>
                    <a:pt x="275" y="521"/>
                    <a:pt x="244" y="529"/>
                    <a:pt x="211" y="529"/>
                  </a:cubicBezTo>
                  <a:cubicBezTo>
                    <a:pt x="150" y="529"/>
                    <a:pt x="117" y="505"/>
                    <a:pt x="98" y="471"/>
                  </a:cubicBezTo>
                  <a:cubicBezTo>
                    <a:pt x="81" y="440"/>
                    <a:pt x="81" y="403"/>
                    <a:pt x="81" y="363"/>
                  </a:cubicBezTo>
                  <a:cubicBezTo>
                    <a:pt x="81" y="207"/>
                    <a:pt x="81" y="207"/>
                    <a:pt x="81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13" y="207"/>
                    <a:pt x="0" y="194"/>
                    <a:pt x="0" y="167"/>
                  </a:cubicBezTo>
                  <a:cubicBezTo>
                    <a:pt x="0" y="140"/>
                    <a:pt x="13" y="127"/>
                    <a:pt x="39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13"/>
                    <a:pt x="97" y="0"/>
                    <a:pt x="129" y="0"/>
                  </a:cubicBezTo>
                  <a:cubicBezTo>
                    <a:pt x="161" y="0"/>
                    <a:pt x="177" y="13"/>
                    <a:pt x="177" y="39"/>
                  </a:cubicBezTo>
                  <a:cubicBezTo>
                    <a:pt x="177" y="127"/>
                    <a:pt x="177" y="127"/>
                    <a:pt x="177" y="127"/>
                  </a:cubicBezTo>
                  <a:cubicBezTo>
                    <a:pt x="265" y="127"/>
                    <a:pt x="265" y="127"/>
                    <a:pt x="265" y="127"/>
                  </a:cubicBezTo>
                  <a:cubicBezTo>
                    <a:pt x="291" y="127"/>
                    <a:pt x="304" y="140"/>
                    <a:pt x="304" y="167"/>
                  </a:cubicBezTo>
                  <a:cubicBezTo>
                    <a:pt x="304" y="194"/>
                    <a:pt x="291" y="207"/>
                    <a:pt x="265" y="207"/>
                  </a:cubicBezTo>
                  <a:cubicBezTo>
                    <a:pt x="177" y="207"/>
                    <a:pt x="177" y="207"/>
                    <a:pt x="177" y="207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83"/>
                    <a:pt x="177" y="409"/>
                    <a:pt x="186" y="426"/>
                  </a:cubicBezTo>
                  <a:cubicBezTo>
                    <a:pt x="193" y="440"/>
                    <a:pt x="205" y="447"/>
                    <a:pt x="224" y="447"/>
                  </a:cubicBezTo>
                  <a:cubicBezTo>
                    <a:pt x="235" y="447"/>
                    <a:pt x="246" y="444"/>
                    <a:pt x="255" y="440"/>
                  </a:cubicBezTo>
                  <a:cubicBezTo>
                    <a:pt x="264" y="438"/>
                    <a:pt x="271" y="435"/>
                    <a:pt x="277" y="435"/>
                  </a:cubicBezTo>
                  <a:cubicBezTo>
                    <a:pt x="304" y="435"/>
                    <a:pt x="314" y="464"/>
                    <a:pt x="314" y="4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A91100C-7760-4E70-B7C6-2DAF2D079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3" y="546"/>
              <a:ext cx="49" cy="82"/>
            </a:xfrm>
            <a:custGeom>
              <a:avLst/>
              <a:gdLst>
                <a:gd name="T0" fmla="*/ 96 w 244"/>
                <a:gd name="T1" fmla="*/ 370 h 409"/>
                <a:gd name="T2" fmla="*/ 48 w 244"/>
                <a:gd name="T3" fmla="*/ 409 h 409"/>
                <a:gd name="T4" fmla="*/ 0 w 244"/>
                <a:gd name="T5" fmla="*/ 370 h 409"/>
                <a:gd name="T6" fmla="*/ 0 w 244"/>
                <a:gd name="T7" fmla="*/ 41 h 409"/>
                <a:gd name="T8" fmla="*/ 46 w 244"/>
                <a:gd name="T9" fmla="*/ 2 h 409"/>
                <a:gd name="T10" fmla="*/ 91 w 244"/>
                <a:gd name="T11" fmla="*/ 41 h 409"/>
                <a:gd name="T12" fmla="*/ 91 w 244"/>
                <a:gd name="T13" fmla="*/ 72 h 409"/>
                <a:gd name="T14" fmla="*/ 203 w 244"/>
                <a:gd name="T15" fmla="*/ 0 h 409"/>
                <a:gd name="T16" fmla="*/ 244 w 244"/>
                <a:gd name="T17" fmla="*/ 44 h 409"/>
                <a:gd name="T18" fmla="*/ 198 w 244"/>
                <a:gd name="T19" fmla="*/ 88 h 409"/>
                <a:gd name="T20" fmla="*/ 96 w 244"/>
                <a:gd name="T21" fmla="*/ 143 h 409"/>
                <a:gd name="T22" fmla="*/ 96 w 244"/>
                <a:gd name="T23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409">
                  <a:moveTo>
                    <a:pt x="96" y="370"/>
                  </a:move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2" y="18"/>
                    <a:pt x="91" y="4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2" y="28"/>
                    <a:pt x="151" y="0"/>
                    <a:pt x="203" y="0"/>
                  </a:cubicBezTo>
                  <a:cubicBezTo>
                    <a:pt x="233" y="0"/>
                    <a:pt x="244" y="14"/>
                    <a:pt x="244" y="44"/>
                  </a:cubicBezTo>
                  <a:cubicBezTo>
                    <a:pt x="244" y="74"/>
                    <a:pt x="232" y="88"/>
                    <a:pt x="198" y="88"/>
                  </a:cubicBezTo>
                  <a:cubicBezTo>
                    <a:pt x="145" y="90"/>
                    <a:pt x="116" y="105"/>
                    <a:pt x="96" y="143"/>
                  </a:cubicBezTo>
                  <a:lnTo>
                    <a:pt x="96" y="3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9D7B711-1455-4DB6-AF4E-04124DE895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5" y="546"/>
              <a:ext cx="66" cy="82"/>
            </a:xfrm>
            <a:custGeom>
              <a:avLst/>
              <a:gdLst>
                <a:gd name="T0" fmla="*/ 101 w 329"/>
                <a:gd name="T1" fmla="*/ 289 h 411"/>
                <a:gd name="T2" fmla="*/ 159 w 329"/>
                <a:gd name="T3" fmla="*/ 333 h 411"/>
                <a:gd name="T4" fmla="*/ 235 w 329"/>
                <a:gd name="T5" fmla="*/ 306 h 411"/>
                <a:gd name="T6" fmla="*/ 235 w 329"/>
                <a:gd name="T7" fmla="*/ 219 h 411"/>
                <a:gd name="T8" fmla="*/ 101 w 329"/>
                <a:gd name="T9" fmla="*/ 289 h 411"/>
                <a:gd name="T10" fmla="*/ 165 w 329"/>
                <a:gd name="T11" fmla="*/ 81 h 411"/>
                <a:gd name="T12" fmla="*/ 91 w 329"/>
                <a:gd name="T13" fmla="*/ 101 h 411"/>
                <a:gd name="T14" fmla="*/ 57 w 329"/>
                <a:gd name="T15" fmla="*/ 115 h 411"/>
                <a:gd name="T16" fmla="*/ 18 w 329"/>
                <a:gd name="T17" fmla="*/ 69 h 411"/>
                <a:gd name="T18" fmla="*/ 47 w 329"/>
                <a:gd name="T19" fmla="*/ 31 h 411"/>
                <a:gd name="T20" fmla="*/ 174 w 329"/>
                <a:gd name="T21" fmla="*/ 0 h 411"/>
                <a:gd name="T22" fmla="*/ 303 w 329"/>
                <a:gd name="T23" fmla="*/ 48 h 411"/>
                <a:gd name="T24" fmla="*/ 329 w 329"/>
                <a:gd name="T25" fmla="*/ 146 h 411"/>
                <a:gd name="T26" fmla="*/ 329 w 329"/>
                <a:gd name="T27" fmla="*/ 369 h 411"/>
                <a:gd name="T28" fmla="*/ 283 w 329"/>
                <a:gd name="T29" fmla="*/ 410 h 411"/>
                <a:gd name="T30" fmla="*/ 240 w 329"/>
                <a:gd name="T31" fmla="*/ 381 h 411"/>
                <a:gd name="T32" fmla="*/ 240 w 329"/>
                <a:gd name="T33" fmla="*/ 365 h 411"/>
                <a:gd name="T34" fmla="*/ 127 w 329"/>
                <a:gd name="T35" fmla="*/ 411 h 411"/>
                <a:gd name="T36" fmla="*/ 0 w 329"/>
                <a:gd name="T37" fmla="*/ 297 h 411"/>
                <a:gd name="T38" fmla="*/ 235 w 329"/>
                <a:gd name="T39" fmla="*/ 157 h 411"/>
                <a:gd name="T40" fmla="*/ 235 w 329"/>
                <a:gd name="T41" fmla="*/ 148 h 411"/>
                <a:gd name="T42" fmla="*/ 165 w 329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411">
                  <a:moveTo>
                    <a:pt x="101" y="289"/>
                  </a:moveTo>
                  <a:cubicBezTo>
                    <a:pt x="101" y="314"/>
                    <a:pt x="118" y="333"/>
                    <a:pt x="159" y="333"/>
                  </a:cubicBezTo>
                  <a:cubicBezTo>
                    <a:pt x="185" y="333"/>
                    <a:pt x="211" y="324"/>
                    <a:pt x="235" y="306"/>
                  </a:cubicBezTo>
                  <a:cubicBezTo>
                    <a:pt x="235" y="219"/>
                    <a:pt x="235" y="219"/>
                    <a:pt x="235" y="219"/>
                  </a:cubicBezTo>
                  <a:cubicBezTo>
                    <a:pt x="145" y="230"/>
                    <a:pt x="101" y="247"/>
                    <a:pt x="101" y="289"/>
                  </a:cubicBezTo>
                  <a:moveTo>
                    <a:pt x="165" y="81"/>
                  </a:moveTo>
                  <a:cubicBezTo>
                    <a:pt x="138" y="81"/>
                    <a:pt x="113" y="89"/>
                    <a:pt x="91" y="101"/>
                  </a:cubicBezTo>
                  <a:cubicBezTo>
                    <a:pt x="76" y="109"/>
                    <a:pt x="68" y="115"/>
                    <a:pt x="57" y="115"/>
                  </a:cubicBezTo>
                  <a:cubicBezTo>
                    <a:pt x="32" y="115"/>
                    <a:pt x="18" y="88"/>
                    <a:pt x="18" y="69"/>
                  </a:cubicBezTo>
                  <a:cubicBezTo>
                    <a:pt x="18" y="56"/>
                    <a:pt x="26" y="44"/>
                    <a:pt x="47" y="31"/>
                  </a:cubicBezTo>
                  <a:cubicBezTo>
                    <a:pt x="83" y="11"/>
                    <a:pt x="127" y="0"/>
                    <a:pt x="174" y="0"/>
                  </a:cubicBezTo>
                  <a:cubicBezTo>
                    <a:pt x="239" y="0"/>
                    <a:pt x="278" y="18"/>
                    <a:pt x="303" y="48"/>
                  </a:cubicBezTo>
                  <a:cubicBezTo>
                    <a:pt x="321" y="70"/>
                    <a:pt x="329" y="103"/>
                    <a:pt x="329" y="146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9" y="397"/>
                    <a:pt x="318" y="410"/>
                    <a:pt x="283" y="410"/>
                  </a:cubicBezTo>
                  <a:cubicBezTo>
                    <a:pt x="255" y="410"/>
                    <a:pt x="240" y="401"/>
                    <a:pt x="240" y="381"/>
                  </a:cubicBezTo>
                  <a:cubicBezTo>
                    <a:pt x="240" y="365"/>
                    <a:pt x="240" y="365"/>
                    <a:pt x="240" y="365"/>
                  </a:cubicBezTo>
                  <a:cubicBezTo>
                    <a:pt x="214" y="396"/>
                    <a:pt x="175" y="411"/>
                    <a:pt x="127" y="411"/>
                  </a:cubicBezTo>
                  <a:cubicBezTo>
                    <a:pt x="47" y="411"/>
                    <a:pt x="0" y="366"/>
                    <a:pt x="0" y="297"/>
                  </a:cubicBezTo>
                  <a:cubicBezTo>
                    <a:pt x="0" y="216"/>
                    <a:pt x="67" y="170"/>
                    <a:pt x="235" y="157"/>
                  </a:cubicBezTo>
                  <a:cubicBezTo>
                    <a:pt x="235" y="148"/>
                    <a:pt x="235" y="148"/>
                    <a:pt x="235" y="148"/>
                  </a:cubicBezTo>
                  <a:cubicBezTo>
                    <a:pt x="235" y="104"/>
                    <a:pt x="215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9A203A23-1C1B-4C61-82CD-2AB00CC314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0" y="506"/>
              <a:ext cx="19" cy="122"/>
            </a:xfrm>
            <a:custGeom>
              <a:avLst/>
              <a:gdLst>
                <a:gd name="T0" fmla="*/ 96 w 96"/>
                <a:gd name="T1" fmla="*/ 572 h 611"/>
                <a:gd name="T2" fmla="*/ 48 w 96"/>
                <a:gd name="T3" fmla="*/ 611 h 611"/>
                <a:gd name="T4" fmla="*/ 0 w 96"/>
                <a:gd name="T5" fmla="*/ 572 h 611"/>
                <a:gd name="T6" fmla="*/ 0 w 96"/>
                <a:gd name="T7" fmla="*/ 39 h 611"/>
                <a:gd name="T8" fmla="*/ 48 w 96"/>
                <a:gd name="T9" fmla="*/ 0 h 611"/>
                <a:gd name="T10" fmla="*/ 96 w 96"/>
                <a:gd name="T11" fmla="*/ 39 h 611"/>
                <a:gd name="T12" fmla="*/ 96 w 96"/>
                <a:gd name="T13" fmla="*/ 57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11">
                  <a:moveTo>
                    <a:pt x="96" y="572"/>
                  </a:moveTo>
                  <a:cubicBezTo>
                    <a:pt x="96" y="598"/>
                    <a:pt x="80" y="611"/>
                    <a:pt x="48" y="611"/>
                  </a:cubicBezTo>
                  <a:cubicBezTo>
                    <a:pt x="16" y="611"/>
                    <a:pt x="0" y="598"/>
                    <a:pt x="0" y="5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6" y="0"/>
                    <a:pt x="48" y="0"/>
                  </a:cubicBezTo>
                  <a:cubicBezTo>
                    <a:pt x="80" y="0"/>
                    <a:pt x="96" y="13"/>
                    <a:pt x="96" y="39"/>
                  </a:cubicBezTo>
                  <a:lnTo>
                    <a:pt x="96" y="5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DD2837A5-C677-4840-B316-2D65FAF712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6" y="510"/>
              <a:ext cx="24" cy="118"/>
            </a:xfrm>
            <a:custGeom>
              <a:avLst/>
              <a:gdLst>
                <a:gd name="T0" fmla="*/ 109 w 121"/>
                <a:gd name="T1" fmla="*/ 553 h 592"/>
                <a:gd name="T2" fmla="*/ 61 w 121"/>
                <a:gd name="T3" fmla="*/ 592 h 592"/>
                <a:gd name="T4" fmla="*/ 13 w 121"/>
                <a:gd name="T5" fmla="*/ 553 h 592"/>
                <a:gd name="T6" fmla="*/ 13 w 121"/>
                <a:gd name="T7" fmla="*/ 224 h 592"/>
                <a:gd name="T8" fmla="*/ 61 w 121"/>
                <a:gd name="T9" fmla="*/ 185 h 592"/>
                <a:gd name="T10" fmla="*/ 109 w 121"/>
                <a:gd name="T11" fmla="*/ 224 h 592"/>
                <a:gd name="T12" fmla="*/ 109 w 121"/>
                <a:gd name="T13" fmla="*/ 553 h 592"/>
                <a:gd name="T14" fmla="*/ 61 w 121"/>
                <a:gd name="T15" fmla="*/ 119 h 592"/>
                <a:gd name="T16" fmla="*/ 0 w 121"/>
                <a:gd name="T17" fmla="*/ 59 h 592"/>
                <a:gd name="T18" fmla="*/ 61 w 121"/>
                <a:gd name="T19" fmla="*/ 0 h 592"/>
                <a:gd name="T20" fmla="*/ 121 w 121"/>
                <a:gd name="T21" fmla="*/ 59 h 592"/>
                <a:gd name="T22" fmla="*/ 61 w 121"/>
                <a:gd name="T23" fmla="*/ 11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1" h="592">
                  <a:moveTo>
                    <a:pt x="109" y="553"/>
                  </a:moveTo>
                  <a:cubicBezTo>
                    <a:pt x="109" y="579"/>
                    <a:pt x="93" y="592"/>
                    <a:pt x="61" y="592"/>
                  </a:cubicBezTo>
                  <a:cubicBezTo>
                    <a:pt x="29" y="592"/>
                    <a:pt x="13" y="579"/>
                    <a:pt x="13" y="553"/>
                  </a:cubicBezTo>
                  <a:cubicBezTo>
                    <a:pt x="13" y="224"/>
                    <a:pt x="13" y="224"/>
                    <a:pt x="13" y="224"/>
                  </a:cubicBezTo>
                  <a:cubicBezTo>
                    <a:pt x="13" y="198"/>
                    <a:pt x="29" y="185"/>
                    <a:pt x="61" y="185"/>
                  </a:cubicBezTo>
                  <a:cubicBezTo>
                    <a:pt x="93" y="185"/>
                    <a:pt x="109" y="198"/>
                    <a:pt x="109" y="224"/>
                  </a:cubicBezTo>
                  <a:lnTo>
                    <a:pt x="109" y="553"/>
                  </a:lnTo>
                  <a:close/>
                  <a:moveTo>
                    <a:pt x="61" y="119"/>
                  </a:moveTo>
                  <a:cubicBezTo>
                    <a:pt x="26" y="119"/>
                    <a:pt x="0" y="94"/>
                    <a:pt x="0" y="59"/>
                  </a:cubicBezTo>
                  <a:cubicBezTo>
                    <a:pt x="0" y="25"/>
                    <a:pt x="26" y="0"/>
                    <a:pt x="61" y="0"/>
                  </a:cubicBezTo>
                  <a:cubicBezTo>
                    <a:pt x="95" y="0"/>
                    <a:pt x="121" y="25"/>
                    <a:pt x="121" y="59"/>
                  </a:cubicBezTo>
                  <a:cubicBezTo>
                    <a:pt x="121" y="94"/>
                    <a:pt x="95" y="119"/>
                    <a:pt x="61" y="1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4B56F955-0F5D-47F2-989A-232C1E31190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2" y="546"/>
              <a:ext cx="66" cy="82"/>
            </a:xfrm>
            <a:custGeom>
              <a:avLst/>
              <a:gdLst>
                <a:gd name="T0" fmla="*/ 101 w 328"/>
                <a:gd name="T1" fmla="*/ 289 h 411"/>
                <a:gd name="T2" fmla="*/ 159 w 328"/>
                <a:gd name="T3" fmla="*/ 333 h 411"/>
                <a:gd name="T4" fmla="*/ 235 w 328"/>
                <a:gd name="T5" fmla="*/ 306 h 411"/>
                <a:gd name="T6" fmla="*/ 235 w 328"/>
                <a:gd name="T7" fmla="*/ 219 h 411"/>
                <a:gd name="T8" fmla="*/ 101 w 328"/>
                <a:gd name="T9" fmla="*/ 289 h 411"/>
                <a:gd name="T10" fmla="*/ 165 w 328"/>
                <a:gd name="T11" fmla="*/ 81 h 411"/>
                <a:gd name="T12" fmla="*/ 91 w 328"/>
                <a:gd name="T13" fmla="*/ 101 h 411"/>
                <a:gd name="T14" fmla="*/ 57 w 328"/>
                <a:gd name="T15" fmla="*/ 115 h 411"/>
                <a:gd name="T16" fmla="*/ 18 w 328"/>
                <a:gd name="T17" fmla="*/ 69 h 411"/>
                <a:gd name="T18" fmla="*/ 47 w 328"/>
                <a:gd name="T19" fmla="*/ 31 h 411"/>
                <a:gd name="T20" fmla="*/ 174 w 328"/>
                <a:gd name="T21" fmla="*/ 0 h 411"/>
                <a:gd name="T22" fmla="*/ 303 w 328"/>
                <a:gd name="T23" fmla="*/ 48 h 411"/>
                <a:gd name="T24" fmla="*/ 328 w 328"/>
                <a:gd name="T25" fmla="*/ 146 h 411"/>
                <a:gd name="T26" fmla="*/ 328 w 328"/>
                <a:gd name="T27" fmla="*/ 369 h 411"/>
                <a:gd name="T28" fmla="*/ 283 w 328"/>
                <a:gd name="T29" fmla="*/ 410 h 411"/>
                <a:gd name="T30" fmla="*/ 240 w 328"/>
                <a:gd name="T31" fmla="*/ 381 h 411"/>
                <a:gd name="T32" fmla="*/ 240 w 328"/>
                <a:gd name="T33" fmla="*/ 365 h 411"/>
                <a:gd name="T34" fmla="*/ 127 w 328"/>
                <a:gd name="T35" fmla="*/ 411 h 411"/>
                <a:gd name="T36" fmla="*/ 0 w 328"/>
                <a:gd name="T37" fmla="*/ 297 h 411"/>
                <a:gd name="T38" fmla="*/ 235 w 328"/>
                <a:gd name="T39" fmla="*/ 157 h 411"/>
                <a:gd name="T40" fmla="*/ 235 w 328"/>
                <a:gd name="T41" fmla="*/ 148 h 411"/>
                <a:gd name="T42" fmla="*/ 165 w 328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8" h="411">
                  <a:moveTo>
                    <a:pt x="101" y="289"/>
                  </a:moveTo>
                  <a:cubicBezTo>
                    <a:pt x="101" y="314"/>
                    <a:pt x="118" y="333"/>
                    <a:pt x="159" y="333"/>
                  </a:cubicBezTo>
                  <a:cubicBezTo>
                    <a:pt x="185" y="333"/>
                    <a:pt x="211" y="324"/>
                    <a:pt x="235" y="306"/>
                  </a:cubicBezTo>
                  <a:cubicBezTo>
                    <a:pt x="235" y="219"/>
                    <a:pt x="235" y="219"/>
                    <a:pt x="235" y="219"/>
                  </a:cubicBezTo>
                  <a:cubicBezTo>
                    <a:pt x="145" y="230"/>
                    <a:pt x="101" y="247"/>
                    <a:pt x="101" y="289"/>
                  </a:cubicBezTo>
                  <a:moveTo>
                    <a:pt x="165" y="81"/>
                  </a:moveTo>
                  <a:cubicBezTo>
                    <a:pt x="138" y="81"/>
                    <a:pt x="113" y="89"/>
                    <a:pt x="91" y="101"/>
                  </a:cubicBezTo>
                  <a:cubicBezTo>
                    <a:pt x="76" y="109"/>
                    <a:pt x="67" y="115"/>
                    <a:pt x="57" y="115"/>
                  </a:cubicBezTo>
                  <a:cubicBezTo>
                    <a:pt x="32" y="115"/>
                    <a:pt x="18" y="88"/>
                    <a:pt x="18" y="69"/>
                  </a:cubicBezTo>
                  <a:cubicBezTo>
                    <a:pt x="18" y="56"/>
                    <a:pt x="26" y="44"/>
                    <a:pt x="47" y="31"/>
                  </a:cubicBezTo>
                  <a:cubicBezTo>
                    <a:pt x="83" y="11"/>
                    <a:pt x="127" y="0"/>
                    <a:pt x="174" y="0"/>
                  </a:cubicBezTo>
                  <a:cubicBezTo>
                    <a:pt x="238" y="0"/>
                    <a:pt x="278" y="18"/>
                    <a:pt x="303" y="48"/>
                  </a:cubicBezTo>
                  <a:cubicBezTo>
                    <a:pt x="320" y="70"/>
                    <a:pt x="328" y="103"/>
                    <a:pt x="328" y="146"/>
                  </a:cubicBezTo>
                  <a:cubicBezTo>
                    <a:pt x="328" y="369"/>
                    <a:pt x="328" y="369"/>
                    <a:pt x="328" y="369"/>
                  </a:cubicBezTo>
                  <a:cubicBezTo>
                    <a:pt x="328" y="397"/>
                    <a:pt x="318" y="410"/>
                    <a:pt x="283" y="410"/>
                  </a:cubicBezTo>
                  <a:cubicBezTo>
                    <a:pt x="255" y="410"/>
                    <a:pt x="240" y="401"/>
                    <a:pt x="240" y="381"/>
                  </a:cubicBezTo>
                  <a:cubicBezTo>
                    <a:pt x="240" y="365"/>
                    <a:pt x="240" y="365"/>
                    <a:pt x="240" y="365"/>
                  </a:cubicBezTo>
                  <a:cubicBezTo>
                    <a:pt x="214" y="396"/>
                    <a:pt x="175" y="411"/>
                    <a:pt x="127" y="411"/>
                  </a:cubicBezTo>
                  <a:cubicBezTo>
                    <a:pt x="47" y="411"/>
                    <a:pt x="0" y="366"/>
                    <a:pt x="0" y="297"/>
                  </a:cubicBezTo>
                  <a:cubicBezTo>
                    <a:pt x="0" y="216"/>
                    <a:pt x="67" y="170"/>
                    <a:pt x="235" y="157"/>
                  </a:cubicBezTo>
                  <a:cubicBezTo>
                    <a:pt x="235" y="148"/>
                    <a:pt x="235" y="148"/>
                    <a:pt x="235" y="148"/>
                  </a:cubicBezTo>
                  <a:cubicBezTo>
                    <a:pt x="235" y="104"/>
                    <a:pt x="214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890BCAE1-CD2B-45EA-A597-FE81FDE127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33" y="510"/>
              <a:ext cx="102" cy="119"/>
            </a:xfrm>
            <a:custGeom>
              <a:avLst/>
              <a:gdLst>
                <a:gd name="T0" fmla="*/ 191 w 510"/>
                <a:gd name="T1" fmla="*/ 235 h 594"/>
                <a:gd name="T2" fmla="*/ 275 w 510"/>
                <a:gd name="T3" fmla="*/ 136 h 594"/>
                <a:gd name="T4" fmla="*/ 205 w 510"/>
                <a:gd name="T5" fmla="*/ 74 h 594"/>
                <a:gd name="T6" fmla="*/ 139 w 510"/>
                <a:gd name="T7" fmla="*/ 134 h 594"/>
                <a:gd name="T8" fmla="*/ 191 w 510"/>
                <a:gd name="T9" fmla="*/ 235 h 594"/>
                <a:gd name="T10" fmla="*/ 178 w 510"/>
                <a:gd name="T11" fmla="*/ 514 h 594"/>
                <a:gd name="T12" fmla="*/ 290 w 510"/>
                <a:gd name="T13" fmla="*/ 463 h 594"/>
                <a:gd name="T14" fmla="*/ 172 w 510"/>
                <a:gd name="T15" fmla="*/ 338 h 594"/>
                <a:gd name="T16" fmla="*/ 96 w 510"/>
                <a:gd name="T17" fmla="*/ 442 h 594"/>
                <a:gd name="T18" fmla="*/ 178 w 510"/>
                <a:gd name="T19" fmla="*/ 514 h 594"/>
                <a:gd name="T20" fmla="*/ 510 w 510"/>
                <a:gd name="T21" fmla="*/ 566 h 594"/>
                <a:gd name="T22" fmla="*/ 460 w 510"/>
                <a:gd name="T23" fmla="*/ 591 h 594"/>
                <a:gd name="T24" fmla="*/ 396 w 510"/>
                <a:gd name="T25" fmla="*/ 566 h 594"/>
                <a:gd name="T26" fmla="*/ 350 w 510"/>
                <a:gd name="T27" fmla="*/ 518 h 594"/>
                <a:gd name="T28" fmla="*/ 172 w 510"/>
                <a:gd name="T29" fmla="*/ 594 h 594"/>
                <a:gd name="T30" fmla="*/ 0 w 510"/>
                <a:gd name="T31" fmla="*/ 447 h 594"/>
                <a:gd name="T32" fmla="*/ 118 w 510"/>
                <a:gd name="T33" fmla="*/ 279 h 594"/>
                <a:gd name="T34" fmla="*/ 47 w 510"/>
                <a:gd name="T35" fmla="*/ 136 h 594"/>
                <a:gd name="T36" fmla="*/ 207 w 510"/>
                <a:gd name="T37" fmla="*/ 0 h 594"/>
                <a:gd name="T38" fmla="*/ 364 w 510"/>
                <a:gd name="T39" fmla="*/ 130 h 594"/>
                <a:gd name="T40" fmla="*/ 242 w 510"/>
                <a:gd name="T41" fmla="*/ 291 h 594"/>
                <a:gd name="T42" fmla="*/ 342 w 510"/>
                <a:gd name="T43" fmla="*/ 398 h 594"/>
                <a:gd name="T44" fmla="*/ 400 w 510"/>
                <a:gd name="T45" fmla="*/ 293 h 594"/>
                <a:gd name="T46" fmla="*/ 434 w 510"/>
                <a:gd name="T47" fmla="*/ 268 h 594"/>
                <a:gd name="T48" fmla="*/ 483 w 510"/>
                <a:gd name="T49" fmla="*/ 307 h 594"/>
                <a:gd name="T50" fmla="*/ 407 w 510"/>
                <a:gd name="T51" fmla="*/ 450 h 594"/>
                <a:gd name="T52" fmla="*/ 486 w 510"/>
                <a:gd name="T53" fmla="*/ 529 h 594"/>
                <a:gd name="T54" fmla="*/ 510 w 510"/>
                <a:gd name="T55" fmla="*/ 566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594">
                  <a:moveTo>
                    <a:pt x="191" y="235"/>
                  </a:moveTo>
                  <a:cubicBezTo>
                    <a:pt x="237" y="205"/>
                    <a:pt x="275" y="176"/>
                    <a:pt x="275" y="136"/>
                  </a:cubicBezTo>
                  <a:cubicBezTo>
                    <a:pt x="275" y="99"/>
                    <a:pt x="245" y="74"/>
                    <a:pt x="205" y="74"/>
                  </a:cubicBezTo>
                  <a:cubicBezTo>
                    <a:pt x="170" y="74"/>
                    <a:pt x="139" y="94"/>
                    <a:pt x="139" y="134"/>
                  </a:cubicBezTo>
                  <a:cubicBezTo>
                    <a:pt x="139" y="168"/>
                    <a:pt x="161" y="200"/>
                    <a:pt x="191" y="235"/>
                  </a:cubicBezTo>
                  <a:moveTo>
                    <a:pt x="178" y="514"/>
                  </a:moveTo>
                  <a:cubicBezTo>
                    <a:pt x="217" y="514"/>
                    <a:pt x="253" y="497"/>
                    <a:pt x="290" y="463"/>
                  </a:cubicBezTo>
                  <a:cubicBezTo>
                    <a:pt x="172" y="338"/>
                    <a:pt x="172" y="338"/>
                    <a:pt x="172" y="338"/>
                  </a:cubicBezTo>
                  <a:cubicBezTo>
                    <a:pt x="129" y="368"/>
                    <a:pt x="96" y="400"/>
                    <a:pt x="96" y="442"/>
                  </a:cubicBezTo>
                  <a:cubicBezTo>
                    <a:pt x="96" y="485"/>
                    <a:pt x="129" y="514"/>
                    <a:pt x="178" y="514"/>
                  </a:cubicBezTo>
                  <a:moveTo>
                    <a:pt x="510" y="566"/>
                  </a:moveTo>
                  <a:cubicBezTo>
                    <a:pt x="510" y="582"/>
                    <a:pt x="493" y="591"/>
                    <a:pt x="460" y="591"/>
                  </a:cubicBezTo>
                  <a:cubicBezTo>
                    <a:pt x="428" y="591"/>
                    <a:pt x="413" y="584"/>
                    <a:pt x="396" y="566"/>
                  </a:cubicBezTo>
                  <a:cubicBezTo>
                    <a:pt x="350" y="518"/>
                    <a:pt x="350" y="518"/>
                    <a:pt x="350" y="518"/>
                  </a:cubicBezTo>
                  <a:cubicBezTo>
                    <a:pt x="305" y="562"/>
                    <a:pt x="248" y="594"/>
                    <a:pt x="172" y="594"/>
                  </a:cubicBezTo>
                  <a:cubicBezTo>
                    <a:pt x="64" y="594"/>
                    <a:pt x="0" y="531"/>
                    <a:pt x="0" y="447"/>
                  </a:cubicBezTo>
                  <a:cubicBezTo>
                    <a:pt x="0" y="368"/>
                    <a:pt x="56" y="319"/>
                    <a:pt x="118" y="279"/>
                  </a:cubicBezTo>
                  <a:cubicBezTo>
                    <a:pt x="76" y="232"/>
                    <a:pt x="47" y="189"/>
                    <a:pt x="47" y="136"/>
                  </a:cubicBezTo>
                  <a:cubicBezTo>
                    <a:pt x="47" y="53"/>
                    <a:pt x="114" y="0"/>
                    <a:pt x="207" y="0"/>
                  </a:cubicBezTo>
                  <a:cubicBezTo>
                    <a:pt x="298" y="0"/>
                    <a:pt x="364" y="52"/>
                    <a:pt x="364" y="130"/>
                  </a:cubicBezTo>
                  <a:cubicBezTo>
                    <a:pt x="364" y="203"/>
                    <a:pt x="305" y="250"/>
                    <a:pt x="242" y="291"/>
                  </a:cubicBezTo>
                  <a:cubicBezTo>
                    <a:pt x="342" y="398"/>
                    <a:pt x="342" y="398"/>
                    <a:pt x="342" y="398"/>
                  </a:cubicBezTo>
                  <a:cubicBezTo>
                    <a:pt x="374" y="348"/>
                    <a:pt x="378" y="337"/>
                    <a:pt x="400" y="293"/>
                  </a:cubicBezTo>
                  <a:cubicBezTo>
                    <a:pt x="409" y="275"/>
                    <a:pt x="419" y="268"/>
                    <a:pt x="434" y="268"/>
                  </a:cubicBezTo>
                  <a:cubicBezTo>
                    <a:pt x="457" y="268"/>
                    <a:pt x="483" y="284"/>
                    <a:pt x="483" y="307"/>
                  </a:cubicBezTo>
                  <a:cubicBezTo>
                    <a:pt x="483" y="329"/>
                    <a:pt x="445" y="399"/>
                    <a:pt x="407" y="450"/>
                  </a:cubicBezTo>
                  <a:cubicBezTo>
                    <a:pt x="486" y="529"/>
                    <a:pt x="486" y="529"/>
                    <a:pt x="486" y="529"/>
                  </a:cubicBezTo>
                  <a:cubicBezTo>
                    <a:pt x="496" y="538"/>
                    <a:pt x="510" y="552"/>
                    <a:pt x="510" y="56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C40855F5-9DED-48EB-840D-0DA70200CD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3" y="667"/>
              <a:ext cx="95" cy="118"/>
            </a:xfrm>
            <a:custGeom>
              <a:avLst/>
              <a:gdLst>
                <a:gd name="T0" fmla="*/ 93 w 480"/>
                <a:gd name="T1" fmla="*/ 548 h 588"/>
                <a:gd name="T2" fmla="*/ 46 w 480"/>
                <a:gd name="T3" fmla="*/ 588 h 588"/>
                <a:gd name="T4" fmla="*/ 0 w 480"/>
                <a:gd name="T5" fmla="*/ 548 h 588"/>
                <a:gd name="T6" fmla="*/ 0 w 480"/>
                <a:gd name="T7" fmla="*/ 52 h 588"/>
                <a:gd name="T8" fmla="*/ 63 w 480"/>
                <a:gd name="T9" fmla="*/ 0 h 588"/>
                <a:gd name="T10" fmla="*/ 147 w 480"/>
                <a:gd name="T11" fmla="*/ 47 h 588"/>
                <a:gd name="T12" fmla="*/ 387 w 480"/>
                <a:gd name="T13" fmla="*/ 447 h 588"/>
                <a:gd name="T14" fmla="*/ 387 w 480"/>
                <a:gd name="T15" fmla="*/ 39 h 588"/>
                <a:gd name="T16" fmla="*/ 434 w 480"/>
                <a:gd name="T17" fmla="*/ 0 h 588"/>
                <a:gd name="T18" fmla="*/ 480 w 480"/>
                <a:gd name="T19" fmla="*/ 39 h 588"/>
                <a:gd name="T20" fmla="*/ 480 w 480"/>
                <a:gd name="T21" fmla="*/ 535 h 588"/>
                <a:gd name="T22" fmla="*/ 422 w 480"/>
                <a:gd name="T23" fmla="*/ 588 h 588"/>
                <a:gd name="T24" fmla="*/ 344 w 480"/>
                <a:gd name="T25" fmla="*/ 539 h 588"/>
                <a:gd name="T26" fmla="*/ 93 w 480"/>
                <a:gd name="T27" fmla="*/ 131 h 588"/>
                <a:gd name="T28" fmla="*/ 93 w 480"/>
                <a:gd name="T29" fmla="*/ 54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0" h="588">
                  <a:moveTo>
                    <a:pt x="93" y="548"/>
                  </a:moveTo>
                  <a:cubicBezTo>
                    <a:pt x="93" y="574"/>
                    <a:pt x="78" y="588"/>
                    <a:pt x="46" y="588"/>
                  </a:cubicBezTo>
                  <a:cubicBezTo>
                    <a:pt x="15" y="588"/>
                    <a:pt x="0" y="574"/>
                    <a:pt x="0" y="5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17"/>
                    <a:pt x="22" y="0"/>
                    <a:pt x="63" y="0"/>
                  </a:cubicBezTo>
                  <a:cubicBezTo>
                    <a:pt x="111" y="0"/>
                    <a:pt x="132" y="20"/>
                    <a:pt x="147" y="47"/>
                  </a:cubicBezTo>
                  <a:cubicBezTo>
                    <a:pt x="387" y="447"/>
                    <a:pt x="387" y="447"/>
                    <a:pt x="387" y="447"/>
                  </a:cubicBezTo>
                  <a:cubicBezTo>
                    <a:pt x="387" y="39"/>
                    <a:pt x="387" y="39"/>
                    <a:pt x="387" y="39"/>
                  </a:cubicBezTo>
                  <a:cubicBezTo>
                    <a:pt x="387" y="13"/>
                    <a:pt x="403" y="0"/>
                    <a:pt x="434" y="0"/>
                  </a:cubicBezTo>
                  <a:cubicBezTo>
                    <a:pt x="465" y="0"/>
                    <a:pt x="480" y="13"/>
                    <a:pt x="480" y="39"/>
                  </a:cubicBezTo>
                  <a:cubicBezTo>
                    <a:pt x="480" y="535"/>
                    <a:pt x="480" y="535"/>
                    <a:pt x="480" y="535"/>
                  </a:cubicBezTo>
                  <a:cubicBezTo>
                    <a:pt x="480" y="571"/>
                    <a:pt x="460" y="588"/>
                    <a:pt x="422" y="588"/>
                  </a:cubicBezTo>
                  <a:cubicBezTo>
                    <a:pt x="382" y="588"/>
                    <a:pt x="361" y="569"/>
                    <a:pt x="344" y="539"/>
                  </a:cubicBezTo>
                  <a:cubicBezTo>
                    <a:pt x="93" y="131"/>
                    <a:pt x="93" y="131"/>
                    <a:pt x="93" y="131"/>
                  </a:cubicBezTo>
                  <a:lnTo>
                    <a:pt x="93" y="5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0000CDFD-2524-4BA5-9ED1-CAD5FE9961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3" y="703"/>
              <a:ext cx="72" cy="82"/>
            </a:xfrm>
            <a:custGeom>
              <a:avLst/>
              <a:gdLst>
                <a:gd name="T0" fmla="*/ 94 w 358"/>
                <a:gd name="T1" fmla="*/ 168 h 414"/>
                <a:gd name="T2" fmla="*/ 264 w 358"/>
                <a:gd name="T3" fmla="*/ 168 h 414"/>
                <a:gd name="T4" fmla="*/ 182 w 358"/>
                <a:gd name="T5" fmla="*/ 77 h 414"/>
                <a:gd name="T6" fmla="*/ 94 w 358"/>
                <a:gd name="T7" fmla="*/ 168 h 414"/>
                <a:gd name="T8" fmla="*/ 348 w 358"/>
                <a:gd name="T9" fmla="*/ 344 h 414"/>
                <a:gd name="T10" fmla="*/ 320 w 358"/>
                <a:gd name="T11" fmla="*/ 382 h 414"/>
                <a:gd name="T12" fmla="*/ 196 w 358"/>
                <a:gd name="T13" fmla="*/ 414 h 414"/>
                <a:gd name="T14" fmla="*/ 0 w 358"/>
                <a:gd name="T15" fmla="*/ 209 h 414"/>
                <a:gd name="T16" fmla="*/ 184 w 358"/>
                <a:gd name="T17" fmla="*/ 0 h 414"/>
                <a:gd name="T18" fmla="*/ 358 w 358"/>
                <a:gd name="T19" fmla="*/ 177 h 414"/>
                <a:gd name="T20" fmla="*/ 301 w 358"/>
                <a:gd name="T21" fmla="*/ 239 h 414"/>
                <a:gd name="T22" fmla="*/ 95 w 358"/>
                <a:gd name="T23" fmla="*/ 239 h 414"/>
                <a:gd name="T24" fmla="*/ 200 w 358"/>
                <a:gd name="T25" fmla="*/ 332 h 414"/>
                <a:gd name="T26" fmla="*/ 275 w 358"/>
                <a:gd name="T27" fmla="*/ 314 h 414"/>
                <a:gd name="T28" fmla="*/ 308 w 358"/>
                <a:gd name="T29" fmla="*/ 301 h 414"/>
                <a:gd name="T30" fmla="*/ 348 w 358"/>
                <a:gd name="T31" fmla="*/ 34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4">
                  <a:moveTo>
                    <a:pt x="94" y="168"/>
                  </a:moveTo>
                  <a:cubicBezTo>
                    <a:pt x="264" y="168"/>
                    <a:pt x="264" y="168"/>
                    <a:pt x="264" y="168"/>
                  </a:cubicBezTo>
                  <a:cubicBezTo>
                    <a:pt x="264" y="115"/>
                    <a:pt x="237" y="77"/>
                    <a:pt x="182" y="77"/>
                  </a:cubicBezTo>
                  <a:cubicBezTo>
                    <a:pt x="132" y="77"/>
                    <a:pt x="102" y="110"/>
                    <a:pt x="94" y="168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0" y="382"/>
                  </a:cubicBezTo>
                  <a:cubicBezTo>
                    <a:pt x="287" y="404"/>
                    <a:pt x="245" y="414"/>
                    <a:pt x="196" y="414"/>
                  </a:cubicBezTo>
                  <a:cubicBezTo>
                    <a:pt x="73" y="414"/>
                    <a:pt x="0" y="337"/>
                    <a:pt x="0" y="209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89" y="0"/>
                    <a:pt x="358" y="74"/>
                    <a:pt x="358" y="177"/>
                  </a:cubicBezTo>
                  <a:cubicBezTo>
                    <a:pt x="358" y="233"/>
                    <a:pt x="335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2"/>
                    <a:pt x="200" y="332"/>
                  </a:cubicBezTo>
                  <a:cubicBezTo>
                    <a:pt x="228" y="332"/>
                    <a:pt x="254" y="326"/>
                    <a:pt x="275" y="314"/>
                  </a:cubicBezTo>
                  <a:cubicBezTo>
                    <a:pt x="287" y="307"/>
                    <a:pt x="297" y="301"/>
                    <a:pt x="308" y="301"/>
                  </a:cubicBezTo>
                  <a:cubicBezTo>
                    <a:pt x="336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CAB9F725-F616-44EC-B59C-521FC03C91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3" y="704"/>
              <a:ext cx="117" cy="81"/>
            </a:xfrm>
            <a:custGeom>
              <a:avLst/>
              <a:gdLst>
                <a:gd name="T0" fmla="*/ 215 w 587"/>
                <a:gd name="T1" fmla="*/ 357 h 407"/>
                <a:gd name="T2" fmla="*/ 150 w 587"/>
                <a:gd name="T3" fmla="*/ 407 h 407"/>
                <a:gd name="T4" fmla="*/ 87 w 587"/>
                <a:gd name="T5" fmla="*/ 357 h 407"/>
                <a:gd name="T6" fmla="*/ 5 w 587"/>
                <a:gd name="T7" fmla="*/ 62 h 407"/>
                <a:gd name="T8" fmla="*/ 0 w 587"/>
                <a:gd name="T9" fmla="*/ 30 h 407"/>
                <a:gd name="T10" fmla="*/ 46 w 587"/>
                <a:gd name="T11" fmla="*/ 0 h 407"/>
                <a:gd name="T12" fmla="*/ 100 w 587"/>
                <a:gd name="T13" fmla="*/ 42 h 407"/>
                <a:gd name="T14" fmla="*/ 161 w 587"/>
                <a:gd name="T15" fmla="*/ 293 h 407"/>
                <a:gd name="T16" fmla="*/ 235 w 587"/>
                <a:gd name="T17" fmla="*/ 58 h 407"/>
                <a:gd name="T18" fmla="*/ 295 w 587"/>
                <a:gd name="T19" fmla="*/ 12 h 407"/>
                <a:gd name="T20" fmla="*/ 353 w 587"/>
                <a:gd name="T21" fmla="*/ 58 h 407"/>
                <a:gd name="T22" fmla="*/ 426 w 587"/>
                <a:gd name="T23" fmla="*/ 293 h 407"/>
                <a:gd name="T24" fmla="*/ 490 w 587"/>
                <a:gd name="T25" fmla="*/ 42 h 407"/>
                <a:gd name="T26" fmla="*/ 541 w 587"/>
                <a:gd name="T27" fmla="*/ 0 h 407"/>
                <a:gd name="T28" fmla="*/ 587 w 587"/>
                <a:gd name="T29" fmla="*/ 30 h 407"/>
                <a:gd name="T30" fmla="*/ 580 w 587"/>
                <a:gd name="T31" fmla="*/ 61 h 407"/>
                <a:gd name="T32" fmla="*/ 493 w 587"/>
                <a:gd name="T33" fmla="*/ 358 h 407"/>
                <a:gd name="T34" fmla="*/ 430 w 587"/>
                <a:gd name="T35" fmla="*/ 407 h 407"/>
                <a:gd name="T36" fmla="*/ 366 w 587"/>
                <a:gd name="T37" fmla="*/ 357 h 407"/>
                <a:gd name="T38" fmla="*/ 292 w 587"/>
                <a:gd name="T39" fmla="*/ 128 h 407"/>
                <a:gd name="T40" fmla="*/ 215 w 587"/>
                <a:gd name="T41" fmla="*/ 35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7" h="407">
                  <a:moveTo>
                    <a:pt x="215" y="357"/>
                  </a:moveTo>
                  <a:cubicBezTo>
                    <a:pt x="204" y="390"/>
                    <a:pt x="189" y="407"/>
                    <a:pt x="150" y="407"/>
                  </a:cubicBezTo>
                  <a:cubicBezTo>
                    <a:pt x="112" y="407"/>
                    <a:pt x="97" y="391"/>
                    <a:pt x="87" y="357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3" y="51"/>
                    <a:pt x="0" y="38"/>
                    <a:pt x="0" y="30"/>
                  </a:cubicBezTo>
                  <a:cubicBezTo>
                    <a:pt x="0" y="14"/>
                    <a:pt x="10" y="0"/>
                    <a:pt x="46" y="0"/>
                  </a:cubicBezTo>
                  <a:cubicBezTo>
                    <a:pt x="80" y="0"/>
                    <a:pt x="92" y="10"/>
                    <a:pt x="100" y="42"/>
                  </a:cubicBezTo>
                  <a:cubicBezTo>
                    <a:pt x="161" y="293"/>
                    <a:pt x="161" y="293"/>
                    <a:pt x="161" y="293"/>
                  </a:cubicBezTo>
                  <a:cubicBezTo>
                    <a:pt x="235" y="58"/>
                    <a:pt x="235" y="58"/>
                    <a:pt x="235" y="58"/>
                  </a:cubicBezTo>
                  <a:cubicBezTo>
                    <a:pt x="244" y="30"/>
                    <a:pt x="258" y="12"/>
                    <a:pt x="295" y="12"/>
                  </a:cubicBezTo>
                  <a:cubicBezTo>
                    <a:pt x="330" y="12"/>
                    <a:pt x="345" y="29"/>
                    <a:pt x="353" y="58"/>
                  </a:cubicBezTo>
                  <a:cubicBezTo>
                    <a:pt x="426" y="293"/>
                    <a:pt x="426" y="293"/>
                    <a:pt x="426" y="293"/>
                  </a:cubicBezTo>
                  <a:cubicBezTo>
                    <a:pt x="490" y="42"/>
                    <a:pt x="490" y="42"/>
                    <a:pt x="490" y="42"/>
                  </a:cubicBezTo>
                  <a:cubicBezTo>
                    <a:pt x="498" y="12"/>
                    <a:pt x="506" y="0"/>
                    <a:pt x="541" y="0"/>
                  </a:cubicBezTo>
                  <a:cubicBezTo>
                    <a:pt x="576" y="0"/>
                    <a:pt x="587" y="14"/>
                    <a:pt x="587" y="30"/>
                  </a:cubicBezTo>
                  <a:cubicBezTo>
                    <a:pt x="587" y="40"/>
                    <a:pt x="583" y="52"/>
                    <a:pt x="580" y="61"/>
                  </a:cubicBezTo>
                  <a:cubicBezTo>
                    <a:pt x="493" y="358"/>
                    <a:pt x="493" y="358"/>
                    <a:pt x="493" y="358"/>
                  </a:cubicBezTo>
                  <a:cubicBezTo>
                    <a:pt x="483" y="393"/>
                    <a:pt x="466" y="407"/>
                    <a:pt x="430" y="407"/>
                  </a:cubicBezTo>
                  <a:cubicBezTo>
                    <a:pt x="390" y="407"/>
                    <a:pt x="377" y="391"/>
                    <a:pt x="366" y="357"/>
                  </a:cubicBezTo>
                  <a:cubicBezTo>
                    <a:pt x="292" y="128"/>
                    <a:pt x="292" y="128"/>
                    <a:pt x="292" y="128"/>
                  </a:cubicBezTo>
                  <a:lnTo>
                    <a:pt x="215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89879304-BF04-408F-8E0A-72877E292D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8" y="668"/>
              <a:ext cx="82" cy="116"/>
            </a:xfrm>
            <a:custGeom>
              <a:avLst/>
              <a:gdLst>
                <a:gd name="T0" fmla="*/ 372 w 411"/>
                <a:gd name="T1" fmla="*/ 493 h 579"/>
                <a:gd name="T2" fmla="*/ 411 w 411"/>
                <a:gd name="T3" fmla="*/ 536 h 579"/>
                <a:gd name="T4" fmla="*/ 372 w 411"/>
                <a:gd name="T5" fmla="*/ 579 h 579"/>
                <a:gd name="T6" fmla="*/ 45 w 411"/>
                <a:gd name="T7" fmla="*/ 579 h 579"/>
                <a:gd name="T8" fmla="*/ 0 w 411"/>
                <a:gd name="T9" fmla="*/ 539 h 579"/>
                <a:gd name="T10" fmla="*/ 26 w 411"/>
                <a:gd name="T11" fmla="*/ 475 h 579"/>
                <a:gd name="T12" fmla="*/ 286 w 411"/>
                <a:gd name="T13" fmla="*/ 87 h 579"/>
                <a:gd name="T14" fmla="*/ 44 w 411"/>
                <a:gd name="T15" fmla="*/ 87 h 579"/>
                <a:gd name="T16" fmla="*/ 4 w 411"/>
                <a:gd name="T17" fmla="*/ 43 h 579"/>
                <a:gd name="T18" fmla="*/ 44 w 411"/>
                <a:gd name="T19" fmla="*/ 0 h 579"/>
                <a:gd name="T20" fmla="*/ 360 w 411"/>
                <a:gd name="T21" fmla="*/ 0 h 579"/>
                <a:gd name="T22" fmla="*/ 405 w 411"/>
                <a:gd name="T23" fmla="*/ 40 h 579"/>
                <a:gd name="T24" fmla="*/ 379 w 411"/>
                <a:gd name="T25" fmla="*/ 105 h 579"/>
                <a:gd name="T26" fmla="*/ 119 w 411"/>
                <a:gd name="T27" fmla="*/ 493 h 579"/>
                <a:gd name="T28" fmla="*/ 372 w 411"/>
                <a:gd name="T29" fmla="*/ 49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" h="579">
                  <a:moveTo>
                    <a:pt x="372" y="493"/>
                  </a:moveTo>
                  <a:cubicBezTo>
                    <a:pt x="398" y="493"/>
                    <a:pt x="411" y="507"/>
                    <a:pt x="411" y="536"/>
                  </a:cubicBezTo>
                  <a:cubicBezTo>
                    <a:pt x="411" y="565"/>
                    <a:pt x="398" y="579"/>
                    <a:pt x="372" y="579"/>
                  </a:cubicBezTo>
                  <a:cubicBezTo>
                    <a:pt x="45" y="579"/>
                    <a:pt x="45" y="579"/>
                    <a:pt x="45" y="579"/>
                  </a:cubicBezTo>
                  <a:cubicBezTo>
                    <a:pt x="15" y="579"/>
                    <a:pt x="0" y="566"/>
                    <a:pt x="0" y="539"/>
                  </a:cubicBezTo>
                  <a:cubicBezTo>
                    <a:pt x="0" y="515"/>
                    <a:pt x="12" y="497"/>
                    <a:pt x="26" y="475"/>
                  </a:cubicBezTo>
                  <a:cubicBezTo>
                    <a:pt x="286" y="87"/>
                    <a:pt x="286" y="87"/>
                    <a:pt x="286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18" y="87"/>
                    <a:pt x="4" y="72"/>
                    <a:pt x="4" y="43"/>
                  </a:cubicBezTo>
                  <a:cubicBezTo>
                    <a:pt x="4" y="15"/>
                    <a:pt x="18" y="0"/>
                    <a:pt x="44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90" y="0"/>
                    <a:pt x="405" y="14"/>
                    <a:pt x="405" y="40"/>
                  </a:cubicBezTo>
                  <a:cubicBezTo>
                    <a:pt x="405" y="64"/>
                    <a:pt x="394" y="82"/>
                    <a:pt x="379" y="105"/>
                  </a:cubicBezTo>
                  <a:cubicBezTo>
                    <a:pt x="119" y="493"/>
                    <a:pt x="119" y="493"/>
                    <a:pt x="119" y="493"/>
                  </a:cubicBezTo>
                  <a:lnTo>
                    <a:pt x="372" y="4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9E8EC66A-6CCA-444D-802A-DE73C2F2A1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15" y="703"/>
              <a:ext cx="72" cy="82"/>
            </a:xfrm>
            <a:custGeom>
              <a:avLst/>
              <a:gdLst>
                <a:gd name="T0" fmla="*/ 94 w 358"/>
                <a:gd name="T1" fmla="*/ 168 h 414"/>
                <a:gd name="T2" fmla="*/ 264 w 358"/>
                <a:gd name="T3" fmla="*/ 168 h 414"/>
                <a:gd name="T4" fmla="*/ 182 w 358"/>
                <a:gd name="T5" fmla="*/ 77 h 414"/>
                <a:gd name="T6" fmla="*/ 94 w 358"/>
                <a:gd name="T7" fmla="*/ 168 h 414"/>
                <a:gd name="T8" fmla="*/ 348 w 358"/>
                <a:gd name="T9" fmla="*/ 344 h 414"/>
                <a:gd name="T10" fmla="*/ 320 w 358"/>
                <a:gd name="T11" fmla="*/ 382 h 414"/>
                <a:gd name="T12" fmla="*/ 196 w 358"/>
                <a:gd name="T13" fmla="*/ 414 h 414"/>
                <a:gd name="T14" fmla="*/ 0 w 358"/>
                <a:gd name="T15" fmla="*/ 209 h 414"/>
                <a:gd name="T16" fmla="*/ 184 w 358"/>
                <a:gd name="T17" fmla="*/ 0 h 414"/>
                <a:gd name="T18" fmla="*/ 358 w 358"/>
                <a:gd name="T19" fmla="*/ 177 h 414"/>
                <a:gd name="T20" fmla="*/ 301 w 358"/>
                <a:gd name="T21" fmla="*/ 239 h 414"/>
                <a:gd name="T22" fmla="*/ 95 w 358"/>
                <a:gd name="T23" fmla="*/ 239 h 414"/>
                <a:gd name="T24" fmla="*/ 200 w 358"/>
                <a:gd name="T25" fmla="*/ 332 h 414"/>
                <a:gd name="T26" fmla="*/ 275 w 358"/>
                <a:gd name="T27" fmla="*/ 314 h 414"/>
                <a:gd name="T28" fmla="*/ 308 w 358"/>
                <a:gd name="T29" fmla="*/ 301 h 414"/>
                <a:gd name="T30" fmla="*/ 348 w 358"/>
                <a:gd name="T31" fmla="*/ 34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4">
                  <a:moveTo>
                    <a:pt x="94" y="168"/>
                  </a:moveTo>
                  <a:cubicBezTo>
                    <a:pt x="264" y="168"/>
                    <a:pt x="264" y="168"/>
                    <a:pt x="264" y="168"/>
                  </a:cubicBezTo>
                  <a:cubicBezTo>
                    <a:pt x="264" y="115"/>
                    <a:pt x="237" y="77"/>
                    <a:pt x="182" y="77"/>
                  </a:cubicBezTo>
                  <a:cubicBezTo>
                    <a:pt x="132" y="77"/>
                    <a:pt x="102" y="110"/>
                    <a:pt x="94" y="168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0" y="382"/>
                  </a:cubicBezTo>
                  <a:cubicBezTo>
                    <a:pt x="287" y="404"/>
                    <a:pt x="245" y="414"/>
                    <a:pt x="196" y="414"/>
                  </a:cubicBezTo>
                  <a:cubicBezTo>
                    <a:pt x="73" y="414"/>
                    <a:pt x="0" y="337"/>
                    <a:pt x="0" y="209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89" y="0"/>
                    <a:pt x="358" y="74"/>
                    <a:pt x="358" y="177"/>
                  </a:cubicBezTo>
                  <a:cubicBezTo>
                    <a:pt x="358" y="233"/>
                    <a:pt x="335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2"/>
                    <a:pt x="200" y="332"/>
                  </a:cubicBezTo>
                  <a:cubicBezTo>
                    <a:pt x="228" y="332"/>
                    <a:pt x="254" y="326"/>
                    <a:pt x="275" y="314"/>
                  </a:cubicBezTo>
                  <a:cubicBezTo>
                    <a:pt x="287" y="307"/>
                    <a:pt x="297" y="301"/>
                    <a:pt x="308" y="301"/>
                  </a:cubicBezTo>
                  <a:cubicBezTo>
                    <a:pt x="336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80395338-4ECF-4D53-A673-6210E058B4D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95" y="703"/>
              <a:ext cx="66" cy="82"/>
            </a:xfrm>
            <a:custGeom>
              <a:avLst/>
              <a:gdLst>
                <a:gd name="T0" fmla="*/ 102 w 329"/>
                <a:gd name="T1" fmla="*/ 288 h 411"/>
                <a:gd name="T2" fmla="*/ 160 w 329"/>
                <a:gd name="T3" fmla="*/ 333 h 411"/>
                <a:gd name="T4" fmla="*/ 236 w 329"/>
                <a:gd name="T5" fmla="*/ 305 h 411"/>
                <a:gd name="T6" fmla="*/ 236 w 329"/>
                <a:gd name="T7" fmla="*/ 219 h 411"/>
                <a:gd name="T8" fmla="*/ 102 w 329"/>
                <a:gd name="T9" fmla="*/ 288 h 411"/>
                <a:gd name="T10" fmla="*/ 165 w 329"/>
                <a:gd name="T11" fmla="*/ 81 h 411"/>
                <a:gd name="T12" fmla="*/ 91 w 329"/>
                <a:gd name="T13" fmla="*/ 101 h 411"/>
                <a:gd name="T14" fmla="*/ 57 w 329"/>
                <a:gd name="T15" fmla="*/ 115 h 411"/>
                <a:gd name="T16" fmla="*/ 18 w 329"/>
                <a:gd name="T17" fmla="*/ 69 h 411"/>
                <a:gd name="T18" fmla="*/ 48 w 329"/>
                <a:gd name="T19" fmla="*/ 31 h 411"/>
                <a:gd name="T20" fmla="*/ 175 w 329"/>
                <a:gd name="T21" fmla="*/ 0 h 411"/>
                <a:gd name="T22" fmla="*/ 303 w 329"/>
                <a:gd name="T23" fmla="*/ 48 h 411"/>
                <a:gd name="T24" fmla="*/ 329 w 329"/>
                <a:gd name="T25" fmla="*/ 146 h 411"/>
                <a:gd name="T26" fmla="*/ 329 w 329"/>
                <a:gd name="T27" fmla="*/ 369 h 411"/>
                <a:gd name="T28" fmla="*/ 284 w 329"/>
                <a:gd name="T29" fmla="*/ 410 h 411"/>
                <a:gd name="T30" fmla="*/ 241 w 329"/>
                <a:gd name="T31" fmla="*/ 381 h 411"/>
                <a:gd name="T32" fmla="*/ 241 w 329"/>
                <a:gd name="T33" fmla="*/ 365 h 411"/>
                <a:gd name="T34" fmla="*/ 128 w 329"/>
                <a:gd name="T35" fmla="*/ 411 h 411"/>
                <a:gd name="T36" fmla="*/ 0 w 329"/>
                <a:gd name="T37" fmla="*/ 297 h 411"/>
                <a:gd name="T38" fmla="*/ 236 w 329"/>
                <a:gd name="T39" fmla="*/ 157 h 411"/>
                <a:gd name="T40" fmla="*/ 236 w 329"/>
                <a:gd name="T41" fmla="*/ 148 h 411"/>
                <a:gd name="T42" fmla="*/ 165 w 329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411">
                  <a:moveTo>
                    <a:pt x="102" y="288"/>
                  </a:moveTo>
                  <a:cubicBezTo>
                    <a:pt x="102" y="313"/>
                    <a:pt x="119" y="333"/>
                    <a:pt x="160" y="333"/>
                  </a:cubicBezTo>
                  <a:cubicBezTo>
                    <a:pt x="186" y="333"/>
                    <a:pt x="212" y="324"/>
                    <a:pt x="236" y="305"/>
                  </a:cubicBezTo>
                  <a:cubicBezTo>
                    <a:pt x="236" y="219"/>
                    <a:pt x="236" y="219"/>
                    <a:pt x="236" y="219"/>
                  </a:cubicBezTo>
                  <a:cubicBezTo>
                    <a:pt x="146" y="230"/>
                    <a:pt x="102" y="247"/>
                    <a:pt x="102" y="288"/>
                  </a:cubicBezTo>
                  <a:moveTo>
                    <a:pt x="165" y="81"/>
                  </a:moveTo>
                  <a:cubicBezTo>
                    <a:pt x="138" y="81"/>
                    <a:pt x="114" y="89"/>
                    <a:pt x="91" y="101"/>
                  </a:cubicBezTo>
                  <a:cubicBezTo>
                    <a:pt x="76" y="109"/>
                    <a:pt x="68" y="115"/>
                    <a:pt x="57" y="115"/>
                  </a:cubicBezTo>
                  <a:cubicBezTo>
                    <a:pt x="33" y="115"/>
                    <a:pt x="18" y="88"/>
                    <a:pt x="18" y="69"/>
                  </a:cubicBezTo>
                  <a:cubicBezTo>
                    <a:pt x="18" y="55"/>
                    <a:pt x="26" y="44"/>
                    <a:pt x="48" y="31"/>
                  </a:cubicBezTo>
                  <a:cubicBezTo>
                    <a:pt x="83" y="11"/>
                    <a:pt x="128" y="0"/>
                    <a:pt x="175" y="0"/>
                  </a:cubicBezTo>
                  <a:cubicBezTo>
                    <a:pt x="239" y="0"/>
                    <a:pt x="278" y="18"/>
                    <a:pt x="303" y="48"/>
                  </a:cubicBezTo>
                  <a:cubicBezTo>
                    <a:pt x="321" y="69"/>
                    <a:pt x="329" y="102"/>
                    <a:pt x="329" y="146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9" y="396"/>
                    <a:pt x="318" y="410"/>
                    <a:pt x="284" y="410"/>
                  </a:cubicBezTo>
                  <a:cubicBezTo>
                    <a:pt x="255" y="410"/>
                    <a:pt x="241" y="401"/>
                    <a:pt x="241" y="381"/>
                  </a:cubicBezTo>
                  <a:cubicBezTo>
                    <a:pt x="241" y="365"/>
                    <a:pt x="241" y="365"/>
                    <a:pt x="241" y="365"/>
                  </a:cubicBezTo>
                  <a:cubicBezTo>
                    <a:pt x="214" y="395"/>
                    <a:pt x="176" y="411"/>
                    <a:pt x="128" y="411"/>
                  </a:cubicBezTo>
                  <a:cubicBezTo>
                    <a:pt x="48" y="411"/>
                    <a:pt x="0" y="366"/>
                    <a:pt x="0" y="297"/>
                  </a:cubicBezTo>
                  <a:cubicBezTo>
                    <a:pt x="0" y="215"/>
                    <a:pt x="67" y="169"/>
                    <a:pt x="236" y="157"/>
                  </a:cubicBezTo>
                  <a:cubicBezTo>
                    <a:pt x="236" y="148"/>
                    <a:pt x="236" y="148"/>
                    <a:pt x="236" y="148"/>
                  </a:cubicBezTo>
                  <a:cubicBezTo>
                    <a:pt x="236" y="103"/>
                    <a:pt x="215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7FD98676-395D-4C2F-AC4D-8B16C5E921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0" y="663"/>
              <a:ext cx="19" cy="122"/>
            </a:xfrm>
            <a:custGeom>
              <a:avLst/>
              <a:gdLst>
                <a:gd name="T0" fmla="*/ 96 w 96"/>
                <a:gd name="T1" fmla="*/ 571 h 611"/>
                <a:gd name="T2" fmla="*/ 48 w 96"/>
                <a:gd name="T3" fmla="*/ 611 h 611"/>
                <a:gd name="T4" fmla="*/ 0 w 96"/>
                <a:gd name="T5" fmla="*/ 571 h 611"/>
                <a:gd name="T6" fmla="*/ 0 w 96"/>
                <a:gd name="T7" fmla="*/ 39 h 611"/>
                <a:gd name="T8" fmla="*/ 48 w 96"/>
                <a:gd name="T9" fmla="*/ 0 h 611"/>
                <a:gd name="T10" fmla="*/ 96 w 96"/>
                <a:gd name="T11" fmla="*/ 39 h 611"/>
                <a:gd name="T12" fmla="*/ 96 w 96"/>
                <a:gd name="T13" fmla="*/ 57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11">
                  <a:moveTo>
                    <a:pt x="96" y="571"/>
                  </a:moveTo>
                  <a:cubicBezTo>
                    <a:pt x="96" y="597"/>
                    <a:pt x="80" y="611"/>
                    <a:pt x="48" y="611"/>
                  </a:cubicBezTo>
                  <a:cubicBezTo>
                    <a:pt x="16" y="611"/>
                    <a:pt x="0" y="597"/>
                    <a:pt x="0" y="57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6" y="0"/>
                    <a:pt x="48" y="0"/>
                  </a:cubicBezTo>
                  <a:cubicBezTo>
                    <a:pt x="80" y="0"/>
                    <a:pt x="96" y="13"/>
                    <a:pt x="96" y="39"/>
                  </a:cubicBezTo>
                  <a:lnTo>
                    <a:pt x="96" y="5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E5BAC66C-71DA-415C-8B77-459F28B907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13" y="703"/>
              <a:ext cx="66" cy="82"/>
            </a:xfrm>
            <a:custGeom>
              <a:avLst/>
              <a:gdLst>
                <a:gd name="T0" fmla="*/ 102 w 329"/>
                <a:gd name="T1" fmla="*/ 288 h 411"/>
                <a:gd name="T2" fmla="*/ 160 w 329"/>
                <a:gd name="T3" fmla="*/ 333 h 411"/>
                <a:gd name="T4" fmla="*/ 236 w 329"/>
                <a:gd name="T5" fmla="*/ 305 h 411"/>
                <a:gd name="T6" fmla="*/ 236 w 329"/>
                <a:gd name="T7" fmla="*/ 219 h 411"/>
                <a:gd name="T8" fmla="*/ 102 w 329"/>
                <a:gd name="T9" fmla="*/ 288 h 411"/>
                <a:gd name="T10" fmla="*/ 165 w 329"/>
                <a:gd name="T11" fmla="*/ 81 h 411"/>
                <a:gd name="T12" fmla="*/ 91 w 329"/>
                <a:gd name="T13" fmla="*/ 101 h 411"/>
                <a:gd name="T14" fmla="*/ 57 w 329"/>
                <a:gd name="T15" fmla="*/ 115 h 411"/>
                <a:gd name="T16" fmla="*/ 18 w 329"/>
                <a:gd name="T17" fmla="*/ 69 h 411"/>
                <a:gd name="T18" fmla="*/ 48 w 329"/>
                <a:gd name="T19" fmla="*/ 31 h 411"/>
                <a:gd name="T20" fmla="*/ 175 w 329"/>
                <a:gd name="T21" fmla="*/ 0 h 411"/>
                <a:gd name="T22" fmla="*/ 303 w 329"/>
                <a:gd name="T23" fmla="*/ 48 h 411"/>
                <a:gd name="T24" fmla="*/ 329 w 329"/>
                <a:gd name="T25" fmla="*/ 146 h 411"/>
                <a:gd name="T26" fmla="*/ 329 w 329"/>
                <a:gd name="T27" fmla="*/ 369 h 411"/>
                <a:gd name="T28" fmla="*/ 284 w 329"/>
                <a:gd name="T29" fmla="*/ 410 h 411"/>
                <a:gd name="T30" fmla="*/ 241 w 329"/>
                <a:gd name="T31" fmla="*/ 381 h 411"/>
                <a:gd name="T32" fmla="*/ 241 w 329"/>
                <a:gd name="T33" fmla="*/ 365 h 411"/>
                <a:gd name="T34" fmla="*/ 128 w 329"/>
                <a:gd name="T35" fmla="*/ 411 h 411"/>
                <a:gd name="T36" fmla="*/ 0 w 329"/>
                <a:gd name="T37" fmla="*/ 297 h 411"/>
                <a:gd name="T38" fmla="*/ 236 w 329"/>
                <a:gd name="T39" fmla="*/ 157 h 411"/>
                <a:gd name="T40" fmla="*/ 236 w 329"/>
                <a:gd name="T41" fmla="*/ 148 h 411"/>
                <a:gd name="T42" fmla="*/ 165 w 329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411">
                  <a:moveTo>
                    <a:pt x="102" y="288"/>
                  </a:moveTo>
                  <a:cubicBezTo>
                    <a:pt x="102" y="313"/>
                    <a:pt x="119" y="333"/>
                    <a:pt x="160" y="333"/>
                  </a:cubicBezTo>
                  <a:cubicBezTo>
                    <a:pt x="186" y="333"/>
                    <a:pt x="212" y="324"/>
                    <a:pt x="236" y="305"/>
                  </a:cubicBezTo>
                  <a:cubicBezTo>
                    <a:pt x="236" y="219"/>
                    <a:pt x="236" y="219"/>
                    <a:pt x="236" y="219"/>
                  </a:cubicBezTo>
                  <a:cubicBezTo>
                    <a:pt x="146" y="230"/>
                    <a:pt x="102" y="247"/>
                    <a:pt x="102" y="288"/>
                  </a:cubicBezTo>
                  <a:moveTo>
                    <a:pt x="165" y="81"/>
                  </a:moveTo>
                  <a:cubicBezTo>
                    <a:pt x="139" y="81"/>
                    <a:pt x="114" y="89"/>
                    <a:pt x="91" y="101"/>
                  </a:cubicBezTo>
                  <a:cubicBezTo>
                    <a:pt x="76" y="109"/>
                    <a:pt x="68" y="115"/>
                    <a:pt x="57" y="115"/>
                  </a:cubicBezTo>
                  <a:cubicBezTo>
                    <a:pt x="33" y="115"/>
                    <a:pt x="18" y="88"/>
                    <a:pt x="18" y="69"/>
                  </a:cubicBezTo>
                  <a:cubicBezTo>
                    <a:pt x="18" y="55"/>
                    <a:pt x="26" y="44"/>
                    <a:pt x="48" y="31"/>
                  </a:cubicBezTo>
                  <a:cubicBezTo>
                    <a:pt x="83" y="11"/>
                    <a:pt x="128" y="0"/>
                    <a:pt x="175" y="0"/>
                  </a:cubicBezTo>
                  <a:cubicBezTo>
                    <a:pt x="239" y="0"/>
                    <a:pt x="278" y="18"/>
                    <a:pt x="303" y="48"/>
                  </a:cubicBezTo>
                  <a:cubicBezTo>
                    <a:pt x="321" y="69"/>
                    <a:pt x="329" y="102"/>
                    <a:pt x="329" y="146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9" y="396"/>
                    <a:pt x="318" y="410"/>
                    <a:pt x="284" y="410"/>
                  </a:cubicBezTo>
                  <a:cubicBezTo>
                    <a:pt x="255" y="410"/>
                    <a:pt x="241" y="401"/>
                    <a:pt x="241" y="381"/>
                  </a:cubicBezTo>
                  <a:cubicBezTo>
                    <a:pt x="241" y="365"/>
                    <a:pt x="241" y="365"/>
                    <a:pt x="241" y="365"/>
                  </a:cubicBezTo>
                  <a:cubicBezTo>
                    <a:pt x="214" y="395"/>
                    <a:pt x="176" y="411"/>
                    <a:pt x="128" y="411"/>
                  </a:cubicBezTo>
                  <a:cubicBezTo>
                    <a:pt x="48" y="411"/>
                    <a:pt x="0" y="366"/>
                    <a:pt x="0" y="297"/>
                  </a:cubicBezTo>
                  <a:cubicBezTo>
                    <a:pt x="0" y="215"/>
                    <a:pt x="67" y="169"/>
                    <a:pt x="236" y="157"/>
                  </a:cubicBezTo>
                  <a:cubicBezTo>
                    <a:pt x="236" y="148"/>
                    <a:pt x="236" y="148"/>
                    <a:pt x="236" y="148"/>
                  </a:cubicBezTo>
                  <a:cubicBezTo>
                    <a:pt x="236" y="103"/>
                    <a:pt x="215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2CB5CDC0-3C85-42F5-B218-D90B9D21B9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98" y="703"/>
              <a:ext cx="71" cy="82"/>
            </a:xfrm>
            <a:custGeom>
              <a:avLst/>
              <a:gdLst>
                <a:gd name="T0" fmla="*/ 91 w 355"/>
                <a:gd name="T1" fmla="*/ 41 h 409"/>
                <a:gd name="T2" fmla="*/ 91 w 355"/>
                <a:gd name="T3" fmla="*/ 60 h 409"/>
                <a:gd name="T4" fmla="*/ 215 w 355"/>
                <a:gd name="T5" fmla="*/ 0 h 409"/>
                <a:gd name="T6" fmla="*/ 330 w 355"/>
                <a:gd name="T7" fmla="*/ 53 h 409"/>
                <a:gd name="T8" fmla="*/ 355 w 355"/>
                <a:gd name="T9" fmla="*/ 157 h 409"/>
                <a:gd name="T10" fmla="*/ 355 w 355"/>
                <a:gd name="T11" fmla="*/ 369 h 409"/>
                <a:gd name="T12" fmla="*/ 307 w 355"/>
                <a:gd name="T13" fmla="*/ 409 h 409"/>
                <a:gd name="T14" fmla="*/ 258 w 355"/>
                <a:gd name="T15" fmla="*/ 369 h 409"/>
                <a:gd name="T16" fmla="*/ 258 w 355"/>
                <a:gd name="T17" fmla="*/ 174 h 409"/>
                <a:gd name="T18" fmla="*/ 244 w 355"/>
                <a:gd name="T19" fmla="*/ 113 h 409"/>
                <a:gd name="T20" fmla="*/ 181 w 355"/>
                <a:gd name="T21" fmla="*/ 84 h 409"/>
                <a:gd name="T22" fmla="*/ 96 w 355"/>
                <a:gd name="T23" fmla="*/ 125 h 409"/>
                <a:gd name="T24" fmla="*/ 96 w 355"/>
                <a:gd name="T25" fmla="*/ 369 h 409"/>
                <a:gd name="T26" fmla="*/ 48 w 355"/>
                <a:gd name="T27" fmla="*/ 409 h 409"/>
                <a:gd name="T28" fmla="*/ 0 w 355"/>
                <a:gd name="T29" fmla="*/ 369 h 409"/>
                <a:gd name="T30" fmla="*/ 0 w 355"/>
                <a:gd name="T31" fmla="*/ 41 h 409"/>
                <a:gd name="T32" fmla="*/ 47 w 355"/>
                <a:gd name="T33" fmla="*/ 2 h 409"/>
                <a:gd name="T34" fmla="*/ 91 w 355"/>
                <a:gd name="T35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409">
                  <a:moveTo>
                    <a:pt x="91" y="41"/>
                  </a:moveTo>
                  <a:cubicBezTo>
                    <a:pt x="91" y="60"/>
                    <a:pt x="91" y="60"/>
                    <a:pt x="91" y="60"/>
                  </a:cubicBezTo>
                  <a:cubicBezTo>
                    <a:pt x="115" y="24"/>
                    <a:pt x="157" y="0"/>
                    <a:pt x="215" y="0"/>
                  </a:cubicBezTo>
                  <a:cubicBezTo>
                    <a:pt x="264" y="0"/>
                    <a:pt x="304" y="15"/>
                    <a:pt x="330" y="53"/>
                  </a:cubicBezTo>
                  <a:cubicBezTo>
                    <a:pt x="347" y="78"/>
                    <a:pt x="355" y="113"/>
                    <a:pt x="355" y="157"/>
                  </a:cubicBezTo>
                  <a:cubicBezTo>
                    <a:pt x="355" y="369"/>
                    <a:pt x="355" y="369"/>
                    <a:pt x="355" y="369"/>
                  </a:cubicBezTo>
                  <a:cubicBezTo>
                    <a:pt x="355" y="395"/>
                    <a:pt x="339" y="409"/>
                    <a:pt x="307" y="409"/>
                  </a:cubicBezTo>
                  <a:cubicBezTo>
                    <a:pt x="275" y="409"/>
                    <a:pt x="258" y="395"/>
                    <a:pt x="258" y="369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8" y="149"/>
                    <a:pt x="255" y="128"/>
                    <a:pt x="244" y="113"/>
                  </a:cubicBezTo>
                  <a:cubicBezTo>
                    <a:pt x="231" y="93"/>
                    <a:pt x="210" y="84"/>
                    <a:pt x="181" y="84"/>
                  </a:cubicBezTo>
                  <a:cubicBezTo>
                    <a:pt x="142" y="84"/>
                    <a:pt x="114" y="102"/>
                    <a:pt x="96" y="125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96" y="395"/>
                    <a:pt x="80" y="409"/>
                    <a:pt x="48" y="409"/>
                  </a:cubicBezTo>
                  <a:cubicBezTo>
                    <a:pt x="16" y="409"/>
                    <a:pt x="0" y="395"/>
                    <a:pt x="0" y="36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7" y="2"/>
                  </a:cubicBezTo>
                  <a:cubicBezTo>
                    <a:pt x="80" y="2"/>
                    <a:pt x="92" y="18"/>
                    <a:pt x="91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9" name="Freeform 33">
              <a:extLst>
                <a:ext uri="{FF2B5EF4-FFF2-40B4-BE49-F238E27FC236}">
                  <a16:creationId xmlns:a16="http://schemas.microsoft.com/office/drawing/2014/main" id="{5064F06A-4559-4A36-9881-7E949A6E221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82" y="663"/>
              <a:ext cx="75" cy="122"/>
            </a:xfrm>
            <a:custGeom>
              <a:avLst/>
              <a:gdLst>
                <a:gd name="T0" fmla="*/ 208 w 373"/>
                <a:gd name="T1" fmla="*/ 280 h 612"/>
                <a:gd name="T2" fmla="*/ 99 w 373"/>
                <a:gd name="T3" fmla="*/ 406 h 612"/>
                <a:gd name="T4" fmla="*/ 205 w 373"/>
                <a:gd name="T5" fmla="*/ 534 h 612"/>
                <a:gd name="T6" fmla="*/ 277 w 373"/>
                <a:gd name="T7" fmla="*/ 507 h 612"/>
                <a:gd name="T8" fmla="*/ 277 w 373"/>
                <a:gd name="T9" fmla="*/ 302 h 612"/>
                <a:gd name="T10" fmla="*/ 208 w 373"/>
                <a:gd name="T11" fmla="*/ 280 h 612"/>
                <a:gd name="T12" fmla="*/ 197 w 373"/>
                <a:gd name="T13" fmla="*/ 202 h 612"/>
                <a:gd name="T14" fmla="*/ 277 w 373"/>
                <a:gd name="T15" fmla="*/ 222 h 612"/>
                <a:gd name="T16" fmla="*/ 277 w 373"/>
                <a:gd name="T17" fmla="*/ 39 h 612"/>
                <a:gd name="T18" fmla="*/ 325 w 373"/>
                <a:gd name="T19" fmla="*/ 0 h 612"/>
                <a:gd name="T20" fmla="*/ 373 w 373"/>
                <a:gd name="T21" fmla="*/ 39 h 612"/>
                <a:gd name="T22" fmla="*/ 373 w 373"/>
                <a:gd name="T23" fmla="*/ 571 h 612"/>
                <a:gd name="T24" fmla="*/ 326 w 373"/>
                <a:gd name="T25" fmla="*/ 611 h 612"/>
                <a:gd name="T26" fmla="*/ 284 w 373"/>
                <a:gd name="T27" fmla="*/ 579 h 612"/>
                <a:gd name="T28" fmla="*/ 284 w 373"/>
                <a:gd name="T29" fmla="*/ 567 h 612"/>
                <a:gd name="T30" fmla="*/ 175 w 373"/>
                <a:gd name="T31" fmla="*/ 612 h 612"/>
                <a:gd name="T32" fmla="*/ 0 w 373"/>
                <a:gd name="T33" fmla="*/ 411 h 612"/>
                <a:gd name="T34" fmla="*/ 197 w 373"/>
                <a:gd name="T35" fmla="*/ 20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3" h="612">
                  <a:moveTo>
                    <a:pt x="208" y="280"/>
                  </a:moveTo>
                  <a:cubicBezTo>
                    <a:pt x="141" y="280"/>
                    <a:pt x="99" y="327"/>
                    <a:pt x="99" y="406"/>
                  </a:cubicBezTo>
                  <a:cubicBezTo>
                    <a:pt x="99" y="487"/>
                    <a:pt x="142" y="534"/>
                    <a:pt x="205" y="534"/>
                  </a:cubicBezTo>
                  <a:cubicBezTo>
                    <a:pt x="232" y="534"/>
                    <a:pt x="257" y="525"/>
                    <a:pt x="277" y="507"/>
                  </a:cubicBezTo>
                  <a:cubicBezTo>
                    <a:pt x="277" y="302"/>
                    <a:pt x="277" y="302"/>
                    <a:pt x="277" y="302"/>
                  </a:cubicBezTo>
                  <a:cubicBezTo>
                    <a:pt x="257" y="287"/>
                    <a:pt x="234" y="280"/>
                    <a:pt x="208" y="280"/>
                  </a:cubicBezTo>
                  <a:moveTo>
                    <a:pt x="197" y="202"/>
                  </a:moveTo>
                  <a:cubicBezTo>
                    <a:pt x="229" y="202"/>
                    <a:pt x="257" y="209"/>
                    <a:pt x="277" y="222"/>
                  </a:cubicBezTo>
                  <a:cubicBezTo>
                    <a:pt x="277" y="39"/>
                    <a:pt x="277" y="39"/>
                    <a:pt x="277" y="39"/>
                  </a:cubicBezTo>
                  <a:cubicBezTo>
                    <a:pt x="277" y="13"/>
                    <a:pt x="293" y="0"/>
                    <a:pt x="325" y="0"/>
                  </a:cubicBezTo>
                  <a:cubicBezTo>
                    <a:pt x="357" y="0"/>
                    <a:pt x="373" y="13"/>
                    <a:pt x="373" y="39"/>
                  </a:cubicBezTo>
                  <a:cubicBezTo>
                    <a:pt x="373" y="571"/>
                    <a:pt x="373" y="571"/>
                    <a:pt x="373" y="571"/>
                  </a:cubicBezTo>
                  <a:cubicBezTo>
                    <a:pt x="373" y="598"/>
                    <a:pt x="358" y="611"/>
                    <a:pt x="326" y="611"/>
                  </a:cubicBezTo>
                  <a:cubicBezTo>
                    <a:pt x="297" y="611"/>
                    <a:pt x="284" y="599"/>
                    <a:pt x="284" y="579"/>
                  </a:cubicBezTo>
                  <a:cubicBezTo>
                    <a:pt x="284" y="567"/>
                    <a:pt x="284" y="567"/>
                    <a:pt x="284" y="567"/>
                  </a:cubicBezTo>
                  <a:cubicBezTo>
                    <a:pt x="257" y="596"/>
                    <a:pt x="221" y="612"/>
                    <a:pt x="175" y="612"/>
                  </a:cubicBezTo>
                  <a:cubicBezTo>
                    <a:pt x="76" y="612"/>
                    <a:pt x="0" y="537"/>
                    <a:pt x="0" y="411"/>
                  </a:cubicBezTo>
                  <a:cubicBezTo>
                    <a:pt x="0" y="283"/>
                    <a:pt x="78" y="202"/>
                    <a:pt x="197" y="2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B0D9DF8A-C934-429A-BA5F-2EAECF36810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7" y="823"/>
              <a:ext cx="77" cy="120"/>
            </a:xfrm>
            <a:custGeom>
              <a:avLst/>
              <a:gdLst>
                <a:gd name="T0" fmla="*/ 9 w 385"/>
                <a:gd name="T1" fmla="*/ 160 h 599"/>
                <a:gd name="T2" fmla="*/ 201 w 385"/>
                <a:gd name="T3" fmla="*/ 0 h 599"/>
                <a:gd name="T4" fmla="*/ 342 w 385"/>
                <a:gd name="T5" fmla="*/ 38 h 599"/>
                <a:gd name="T6" fmla="*/ 373 w 385"/>
                <a:gd name="T7" fmla="*/ 79 h 599"/>
                <a:gd name="T8" fmla="*/ 332 w 385"/>
                <a:gd name="T9" fmla="*/ 128 h 599"/>
                <a:gd name="T10" fmla="*/ 296 w 385"/>
                <a:gd name="T11" fmla="*/ 113 h 599"/>
                <a:gd name="T12" fmla="*/ 201 w 385"/>
                <a:gd name="T13" fmla="*/ 85 h 599"/>
                <a:gd name="T14" fmla="*/ 106 w 385"/>
                <a:gd name="T15" fmla="*/ 155 h 599"/>
                <a:gd name="T16" fmla="*/ 385 w 385"/>
                <a:gd name="T17" fmla="*/ 428 h 599"/>
                <a:gd name="T18" fmla="*/ 183 w 385"/>
                <a:gd name="T19" fmla="*/ 599 h 599"/>
                <a:gd name="T20" fmla="*/ 32 w 385"/>
                <a:gd name="T21" fmla="*/ 554 h 599"/>
                <a:gd name="T22" fmla="*/ 0 w 385"/>
                <a:gd name="T23" fmla="*/ 510 h 599"/>
                <a:gd name="T24" fmla="*/ 42 w 385"/>
                <a:gd name="T25" fmla="*/ 461 h 599"/>
                <a:gd name="T26" fmla="*/ 80 w 385"/>
                <a:gd name="T27" fmla="*/ 478 h 599"/>
                <a:gd name="T28" fmla="*/ 184 w 385"/>
                <a:gd name="T29" fmla="*/ 514 h 599"/>
                <a:gd name="T30" fmla="*/ 288 w 385"/>
                <a:gd name="T31" fmla="*/ 434 h 599"/>
                <a:gd name="T32" fmla="*/ 9 w 385"/>
                <a:gd name="T33" fmla="*/ 16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599">
                  <a:moveTo>
                    <a:pt x="9" y="160"/>
                  </a:moveTo>
                  <a:cubicBezTo>
                    <a:pt x="9" y="63"/>
                    <a:pt x="87" y="0"/>
                    <a:pt x="201" y="0"/>
                  </a:cubicBezTo>
                  <a:cubicBezTo>
                    <a:pt x="247" y="0"/>
                    <a:pt x="296" y="10"/>
                    <a:pt x="342" y="38"/>
                  </a:cubicBezTo>
                  <a:cubicBezTo>
                    <a:pt x="363" y="52"/>
                    <a:pt x="373" y="63"/>
                    <a:pt x="373" y="79"/>
                  </a:cubicBezTo>
                  <a:cubicBezTo>
                    <a:pt x="373" y="101"/>
                    <a:pt x="354" y="128"/>
                    <a:pt x="332" y="128"/>
                  </a:cubicBezTo>
                  <a:cubicBezTo>
                    <a:pt x="323" y="128"/>
                    <a:pt x="314" y="123"/>
                    <a:pt x="296" y="113"/>
                  </a:cubicBezTo>
                  <a:cubicBezTo>
                    <a:pt x="265" y="96"/>
                    <a:pt x="237" y="85"/>
                    <a:pt x="201" y="85"/>
                  </a:cubicBezTo>
                  <a:cubicBezTo>
                    <a:pt x="140" y="85"/>
                    <a:pt x="106" y="115"/>
                    <a:pt x="106" y="155"/>
                  </a:cubicBezTo>
                  <a:cubicBezTo>
                    <a:pt x="106" y="262"/>
                    <a:pt x="385" y="239"/>
                    <a:pt x="385" y="428"/>
                  </a:cubicBezTo>
                  <a:cubicBezTo>
                    <a:pt x="385" y="536"/>
                    <a:pt x="298" y="599"/>
                    <a:pt x="183" y="599"/>
                  </a:cubicBezTo>
                  <a:cubicBezTo>
                    <a:pt x="122" y="599"/>
                    <a:pt x="66" y="580"/>
                    <a:pt x="32" y="554"/>
                  </a:cubicBezTo>
                  <a:cubicBezTo>
                    <a:pt x="11" y="539"/>
                    <a:pt x="0" y="526"/>
                    <a:pt x="0" y="510"/>
                  </a:cubicBezTo>
                  <a:cubicBezTo>
                    <a:pt x="0" y="487"/>
                    <a:pt x="20" y="461"/>
                    <a:pt x="42" y="461"/>
                  </a:cubicBezTo>
                  <a:cubicBezTo>
                    <a:pt x="53" y="461"/>
                    <a:pt x="62" y="467"/>
                    <a:pt x="80" y="478"/>
                  </a:cubicBezTo>
                  <a:cubicBezTo>
                    <a:pt x="110" y="498"/>
                    <a:pt x="141" y="514"/>
                    <a:pt x="184" y="514"/>
                  </a:cubicBezTo>
                  <a:cubicBezTo>
                    <a:pt x="245" y="514"/>
                    <a:pt x="288" y="483"/>
                    <a:pt x="288" y="434"/>
                  </a:cubicBezTo>
                  <a:cubicBezTo>
                    <a:pt x="288" y="315"/>
                    <a:pt x="9" y="341"/>
                    <a:pt x="9" y="16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id="{0E837373-1E61-4155-86AB-56C2BF28B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4" y="860"/>
              <a:ext cx="66" cy="82"/>
            </a:xfrm>
            <a:custGeom>
              <a:avLst/>
              <a:gdLst>
                <a:gd name="T0" fmla="*/ 199 w 331"/>
                <a:gd name="T1" fmla="*/ 329 h 412"/>
                <a:gd name="T2" fmla="*/ 260 w 331"/>
                <a:gd name="T3" fmla="*/ 311 h 412"/>
                <a:gd name="T4" fmla="*/ 289 w 331"/>
                <a:gd name="T5" fmla="*/ 300 h 412"/>
                <a:gd name="T6" fmla="*/ 331 w 331"/>
                <a:gd name="T7" fmla="*/ 343 h 412"/>
                <a:gd name="T8" fmla="*/ 308 w 331"/>
                <a:gd name="T9" fmla="*/ 380 h 412"/>
                <a:gd name="T10" fmla="*/ 196 w 331"/>
                <a:gd name="T11" fmla="*/ 412 h 412"/>
                <a:gd name="T12" fmla="*/ 0 w 331"/>
                <a:gd name="T13" fmla="*/ 205 h 412"/>
                <a:gd name="T14" fmla="*/ 196 w 331"/>
                <a:gd name="T15" fmla="*/ 0 h 412"/>
                <a:gd name="T16" fmla="*/ 308 w 331"/>
                <a:gd name="T17" fmla="*/ 30 h 412"/>
                <a:gd name="T18" fmla="*/ 331 w 331"/>
                <a:gd name="T19" fmla="*/ 65 h 412"/>
                <a:gd name="T20" fmla="*/ 290 w 331"/>
                <a:gd name="T21" fmla="*/ 112 h 412"/>
                <a:gd name="T22" fmla="*/ 260 w 331"/>
                <a:gd name="T23" fmla="*/ 100 h 412"/>
                <a:gd name="T24" fmla="*/ 199 w 331"/>
                <a:gd name="T25" fmla="*/ 82 h 412"/>
                <a:gd name="T26" fmla="*/ 99 w 331"/>
                <a:gd name="T27" fmla="*/ 204 h 412"/>
                <a:gd name="T28" fmla="*/ 199 w 331"/>
                <a:gd name="T29" fmla="*/ 32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1" h="412">
                  <a:moveTo>
                    <a:pt x="199" y="329"/>
                  </a:moveTo>
                  <a:cubicBezTo>
                    <a:pt x="221" y="329"/>
                    <a:pt x="243" y="322"/>
                    <a:pt x="260" y="311"/>
                  </a:cubicBezTo>
                  <a:cubicBezTo>
                    <a:pt x="270" y="305"/>
                    <a:pt x="279" y="300"/>
                    <a:pt x="289" y="300"/>
                  </a:cubicBezTo>
                  <a:cubicBezTo>
                    <a:pt x="315" y="300"/>
                    <a:pt x="331" y="322"/>
                    <a:pt x="331" y="343"/>
                  </a:cubicBezTo>
                  <a:cubicBezTo>
                    <a:pt x="331" y="359"/>
                    <a:pt x="322" y="371"/>
                    <a:pt x="308" y="380"/>
                  </a:cubicBezTo>
                  <a:cubicBezTo>
                    <a:pt x="279" y="401"/>
                    <a:pt x="234" y="412"/>
                    <a:pt x="196" y="412"/>
                  </a:cubicBezTo>
                  <a:cubicBezTo>
                    <a:pt x="85" y="412"/>
                    <a:pt x="0" y="330"/>
                    <a:pt x="0" y="205"/>
                  </a:cubicBezTo>
                  <a:cubicBezTo>
                    <a:pt x="0" y="83"/>
                    <a:pt x="81" y="0"/>
                    <a:pt x="196" y="0"/>
                  </a:cubicBezTo>
                  <a:cubicBezTo>
                    <a:pt x="233" y="0"/>
                    <a:pt x="277" y="8"/>
                    <a:pt x="308" y="30"/>
                  </a:cubicBezTo>
                  <a:cubicBezTo>
                    <a:pt x="324" y="41"/>
                    <a:pt x="331" y="52"/>
                    <a:pt x="331" y="65"/>
                  </a:cubicBezTo>
                  <a:cubicBezTo>
                    <a:pt x="331" y="86"/>
                    <a:pt x="317" y="112"/>
                    <a:pt x="290" y="112"/>
                  </a:cubicBezTo>
                  <a:cubicBezTo>
                    <a:pt x="281" y="112"/>
                    <a:pt x="273" y="107"/>
                    <a:pt x="260" y="100"/>
                  </a:cubicBezTo>
                  <a:cubicBezTo>
                    <a:pt x="240" y="89"/>
                    <a:pt x="223" y="82"/>
                    <a:pt x="199" y="82"/>
                  </a:cubicBezTo>
                  <a:cubicBezTo>
                    <a:pt x="135" y="82"/>
                    <a:pt x="99" y="129"/>
                    <a:pt x="99" y="204"/>
                  </a:cubicBezTo>
                  <a:cubicBezTo>
                    <a:pt x="99" y="277"/>
                    <a:pt x="134" y="329"/>
                    <a:pt x="199" y="32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id="{C831234C-D7F6-4E48-9EA8-CD8A510AE9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3" y="819"/>
              <a:ext cx="70" cy="123"/>
            </a:xfrm>
            <a:custGeom>
              <a:avLst/>
              <a:gdLst>
                <a:gd name="T0" fmla="*/ 355 w 355"/>
                <a:gd name="T1" fmla="*/ 572 h 611"/>
                <a:gd name="T2" fmla="*/ 307 w 355"/>
                <a:gd name="T3" fmla="*/ 611 h 611"/>
                <a:gd name="T4" fmla="*/ 259 w 355"/>
                <a:gd name="T5" fmla="*/ 572 h 611"/>
                <a:gd name="T6" fmla="*/ 259 w 355"/>
                <a:gd name="T7" fmla="*/ 376 h 611"/>
                <a:gd name="T8" fmla="*/ 244 w 355"/>
                <a:gd name="T9" fmla="*/ 316 h 611"/>
                <a:gd name="T10" fmla="*/ 181 w 355"/>
                <a:gd name="T11" fmla="*/ 287 h 611"/>
                <a:gd name="T12" fmla="*/ 96 w 355"/>
                <a:gd name="T13" fmla="*/ 328 h 611"/>
                <a:gd name="T14" fmla="*/ 96 w 355"/>
                <a:gd name="T15" fmla="*/ 572 h 611"/>
                <a:gd name="T16" fmla="*/ 48 w 355"/>
                <a:gd name="T17" fmla="*/ 611 h 611"/>
                <a:gd name="T18" fmla="*/ 0 w 355"/>
                <a:gd name="T19" fmla="*/ 572 h 611"/>
                <a:gd name="T20" fmla="*/ 0 w 355"/>
                <a:gd name="T21" fmla="*/ 40 h 611"/>
                <a:gd name="T22" fmla="*/ 48 w 355"/>
                <a:gd name="T23" fmla="*/ 0 h 611"/>
                <a:gd name="T24" fmla="*/ 96 w 355"/>
                <a:gd name="T25" fmla="*/ 40 h 611"/>
                <a:gd name="T26" fmla="*/ 96 w 355"/>
                <a:gd name="T27" fmla="*/ 257 h 611"/>
                <a:gd name="T28" fmla="*/ 215 w 355"/>
                <a:gd name="T29" fmla="*/ 202 h 611"/>
                <a:gd name="T30" fmla="*/ 330 w 355"/>
                <a:gd name="T31" fmla="*/ 256 h 611"/>
                <a:gd name="T32" fmla="*/ 355 w 355"/>
                <a:gd name="T33" fmla="*/ 360 h 611"/>
                <a:gd name="T34" fmla="*/ 355 w 355"/>
                <a:gd name="T35" fmla="*/ 57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611">
                  <a:moveTo>
                    <a:pt x="355" y="572"/>
                  </a:moveTo>
                  <a:cubicBezTo>
                    <a:pt x="355" y="598"/>
                    <a:pt x="339" y="611"/>
                    <a:pt x="307" y="611"/>
                  </a:cubicBezTo>
                  <a:cubicBezTo>
                    <a:pt x="275" y="611"/>
                    <a:pt x="259" y="598"/>
                    <a:pt x="259" y="572"/>
                  </a:cubicBezTo>
                  <a:cubicBezTo>
                    <a:pt x="259" y="376"/>
                    <a:pt x="259" y="376"/>
                    <a:pt x="259" y="376"/>
                  </a:cubicBezTo>
                  <a:cubicBezTo>
                    <a:pt x="259" y="352"/>
                    <a:pt x="255" y="331"/>
                    <a:pt x="244" y="316"/>
                  </a:cubicBezTo>
                  <a:cubicBezTo>
                    <a:pt x="231" y="296"/>
                    <a:pt x="210" y="287"/>
                    <a:pt x="181" y="287"/>
                  </a:cubicBezTo>
                  <a:cubicBezTo>
                    <a:pt x="142" y="287"/>
                    <a:pt x="114" y="305"/>
                    <a:pt x="96" y="328"/>
                  </a:cubicBezTo>
                  <a:cubicBezTo>
                    <a:pt x="96" y="572"/>
                    <a:pt x="96" y="572"/>
                    <a:pt x="96" y="572"/>
                  </a:cubicBezTo>
                  <a:cubicBezTo>
                    <a:pt x="96" y="598"/>
                    <a:pt x="80" y="611"/>
                    <a:pt x="48" y="611"/>
                  </a:cubicBezTo>
                  <a:cubicBezTo>
                    <a:pt x="16" y="611"/>
                    <a:pt x="0" y="598"/>
                    <a:pt x="0" y="57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"/>
                    <a:pt x="16" y="0"/>
                    <a:pt x="48" y="0"/>
                  </a:cubicBezTo>
                  <a:cubicBezTo>
                    <a:pt x="80" y="0"/>
                    <a:pt x="96" y="14"/>
                    <a:pt x="96" y="40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120" y="224"/>
                    <a:pt x="161" y="202"/>
                    <a:pt x="215" y="202"/>
                  </a:cubicBezTo>
                  <a:cubicBezTo>
                    <a:pt x="264" y="202"/>
                    <a:pt x="304" y="218"/>
                    <a:pt x="330" y="256"/>
                  </a:cubicBezTo>
                  <a:cubicBezTo>
                    <a:pt x="347" y="281"/>
                    <a:pt x="355" y="316"/>
                    <a:pt x="355" y="360"/>
                  </a:cubicBezTo>
                  <a:lnTo>
                    <a:pt x="355" y="5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089B09BE-68ED-499E-A85C-EFE29D08448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7" y="859"/>
              <a:ext cx="80" cy="84"/>
            </a:xfrm>
            <a:custGeom>
              <a:avLst/>
              <a:gdLst>
                <a:gd name="T0" fmla="*/ 201 w 401"/>
                <a:gd name="T1" fmla="*/ 337 h 416"/>
                <a:gd name="T2" fmla="*/ 302 w 401"/>
                <a:gd name="T3" fmla="*/ 209 h 416"/>
                <a:gd name="T4" fmla="*/ 200 w 401"/>
                <a:gd name="T5" fmla="*/ 77 h 416"/>
                <a:gd name="T6" fmla="*/ 99 w 401"/>
                <a:gd name="T7" fmla="*/ 206 h 416"/>
                <a:gd name="T8" fmla="*/ 201 w 401"/>
                <a:gd name="T9" fmla="*/ 337 h 416"/>
                <a:gd name="T10" fmla="*/ 201 w 401"/>
                <a:gd name="T11" fmla="*/ 0 h 416"/>
                <a:gd name="T12" fmla="*/ 401 w 401"/>
                <a:gd name="T13" fmla="*/ 206 h 416"/>
                <a:gd name="T14" fmla="*/ 200 w 401"/>
                <a:gd name="T15" fmla="*/ 416 h 416"/>
                <a:gd name="T16" fmla="*/ 0 w 401"/>
                <a:gd name="T17" fmla="*/ 209 h 416"/>
                <a:gd name="T18" fmla="*/ 201 w 401"/>
                <a:gd name="T1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16">
                  <a:moveTo>
                    <a:pt x="201" y="337"/>
                  </a:moveTo>
                  <a:cubicBezTo>
                    <a:pt x="263" y="337"/>
                    <a:pt x="302" y="287"/>
                    <a:pt x="302" y="209"/>
                  </a:cubicBezTo>
                  <a:cubicBezTo>
                    <a:pt x="302" y="128"/>
                    <a:pt x="262" y="77"/>
                    <a:pt x="200" y="77"/>
                  </a:cubicBezTo>
                  <a:cubicBezTo>
                    <a:pt x="138" y="77"/>
                    <a:pt x="99" y="128"/>
                    <a:pt x="99" y="206"/>
                  </a:cubicBezTo>
                  <a:cubicBezTo>
                    <a:pt x="99" y="287"/>
                    <a:pt x="139" y="337"/>
                    <a:pt x="201" y="337"/>
                  </a:cubicBezTo>
                  <a:moveTo>
                    <a:pt x="201" y="0"/>
                  </a:moveTo>
                  <a:cubicBezTo>
                    <a:pt x="324" y="0"/>
                    <a:pt x="401" y="82"/>
                    <a:pt x="401" y="206"/>
                  </a:cubicBezTo>
                  <a:cubicBezTo>
                    <a:pt x="401" y="334"/>
                    <a:pt x="322" y="416"/>
                    <a:pt x="200" y="416"/>
                  </a:cubicBezTo>
                  <a:cubicBezTo>
                    <a:pt x="77" y="416"/>
                    <a:pt x="0" y="334"/>
                    <a:pt x="0" y="209"/>
                  </a:cubicBezTo>
                  <a:cubicBezTo>
                    <a:pt x="0" y="82"/>
                    <a:pt x="79" y="0"/>
                    <a:pt x="20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6889D326-B739-42F1-8C5C-2B97F57FBF2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7" y="859"/>
              <a:ext cx="80" cy="84"/>
            </a:xfrm>
            <a:custGeom>
              <a:avLst/>
              <a:gdLst>
                <a:gd name="T0" fmla="*/ 202 w 401"/>
                <a:gd name="T1" fmla="*/ 337 h 416"/>
                <a:gd name="T2" fmla="*/ 302 w 401"/>
                <a:gd name="T3" fmla="*/ 209 h 416"/>
                <a:gd name="T4" fmla="*/ 200 w 401"/>
                <a:gd name="T5" fmla="*/ 77 h 416"/>
                <a:gd name="T6" fmla="*/ 99 w 401"/>
                <a:gd name="T7" fmla="*/ 206 h 416"/>
                <a:gd name="T8" fmla="*/ 202 w 401"/>
                <a:gd name="T9" fmla="*/ 337 h 416"/>
                <a:gd name="T10" fmla="*/ 202 w 401"/>
                <a:gd name="T11" fmla="*/ 0 h 416"/>
                <a:gd name="T12" fmla="*/ 401 w 401"/>
                <a:gd name="T13" fmla="*/ 206 h 416"/>
                <a:gd name="T14" fmla="*/ 200 w 401"/>
                <a:gd name="T15" fmla="*/ 416 h 416"/>
                <a:gd name="T16" fmla="*/ 0 w 401"/>
                <a:gd name="T17" fmla="*/ 209 h 416"/>
                <a:gd name="T18" fmla="*/ 202 w 401"/>
                <a:gd name="T1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16">
                  <a:moveTo>
                    <a:pt x="202" y="337"/>
                  </a:moveTo>
                  <a:cubicBezTo>
                    <a:pt x="263" y="337"/>
                    <a:pt x="302" y="287"/>
                    <a:pt x="302" y="209"/>
                  </a:cubicBezTo>
                  <a:cubicBezTo>
                    <a:pt x="302" y="128"/>
                    <a:pt x="262" y="77"/>
                    <a:pt x="200" y="77"/>
                  </a:cubicBezTo>
                  <a:cubicBezTo>
                    <a:pt x="138" y="77"/>
                    <a:pt x="99" y="128"/>
                    <a:pt x="99" y="206"/>
                  </a:cubicBezTo>
                  <a:cubicBezTo>
                    <a:pt x="99" y="287"/>
                    <a:pt x="139" y="337"/>
                    <a:pt x="202" y="337"/>
                  </a:cubicBezTo>
                  <a:moveTo>
                    <a:pt x="202" y="0"/>
                  </a:moveTo>
                  <a:cubicBezTo>
                    <a:pt x="325" y="0"/>
                    <a:pt x="401" y="82"/>
                    <a:pt x="401" y="206"/>
                  </a:cubicBezTo>
                  <a:cubicBezTo>
                    <a:pt x="401" y="334"/>
                    <a:pt x="322" y="416"/>
                    <a:pt x="200" y="416"/>
                  </a:cubicBezTo>
                  <a:cubicBezTo>
                    <a:pt x="77" y="416"/>
                    <a:pt x="0" y="334"/>
                    <a:pt x="0" y="209"/>
                  </a:cubicBezTo>
                  <a:cubicBezTo>
                    <a:pt x="0" y="82"/>
                    <a:pt x="80" y="0"/>
                    <a:pt x="20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37E51F35-C1C7-47AC-9E23-ADEFE1B166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2" y="819"/>
              <a:ext cx="19" cy="123"/>
            </a:xfrm>
            <a:custGeom>
              <a:avLst/>
              <a:gdLst>
                <a:gd name="T0" fmla="*/ 96 w 96"/>
                <a:gd name="T1" fmla="*/ 572 h 611"/>
                <a:gd name="T2" fmla="*/ 48 w 96"/>
                <a:gd name="T3" fmla="*/ 611 h 611"/>
                <a:gd name="T4" fmla="*/ 0 w 96"/>
                <a:gd name="T5" fmla="*/ 572 h 611"/>
                <a:gd name="T6" fmla="*/ 0 w 96"/>
                <a:gd name="T7" fmla="*/ 40 h 611"/>
                <a:gd name="T8" fmla="*/ 48 w 96"/>
                <a:gd name="T9" fmla="*/ 0 h 611"/>
                <a:gd name="T10" fmla="*/ 96 w 96"/>
                <a:gd name="T11" fmla="*/ 40 h 611"/>
                <a:gd name="T12" fmla="*/ 96 w 96"/>
                <a:gd name="T13" fmla="*/ 57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11">
                  <a:moveTo>
                    <a:pt x="96" y="572"/>
                  </a:moveTo>
                  <a:cubicBezTo>
                    <a:pt x="96" y="598"/>
                    <a:pt x="80" y="611"/>
                    <a:pt x="48" y="611"/>
                  </a:cubicBezTo>
                  <a:cubicBezTo>
                    <a:pt x="16" y="611"/>
                    <a:pt x="0" y="598"/>
                    <a:pt x="0" y="57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"/>
                    <a:pt x="16" y="0"/>
                    <a:pt x="48" y="0"/>
                  </a:cubicBezTo>
                  <a:cubicBezTo>
                    <a:pt x="80" y="0"/>
                    <a:pt x="96" y="14"/>
                    <a:pt x="96" y="40"/>
                  </a:cubicBezTo>
                  <a:lnTo>
                    <a:pt x="96" y="5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6" name="Freeform 40">
              <a:extLst>
                <a:ext uri="{FF2B5EF4-FFF2-40B4-BE49-F238E27FC236}">
                  <a16:creationId xmlns:a16="http://schemas.microsoft.com/office/drawing/2014/main" id="{E82CB5FD-282A-43AE-B98F-92BACA52452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8" y="823"/>
              <a:ext cx="113" cy="120"/>
            </a:xfrm>
            <a:custGeom>
              <a:avLst/>
              <a:gdLst>
                <a:gd name="T0" fmla="*/ 281 w 563"/>
                <a:gd name="T1" fmla="*/ 516 h 600"/>
                <a:gd name="T2" fmla="*/ 462 w 563"/>
                <a:gd name="T3" fmla="*/ 300 h 600"/>
                <a:gd name="T4" fmla="*/ 281 w 563"/>
                <a:gd name="T5" fmla="*/ 85 h 600"/>
                <a:gd name="T6" fmla="*/ 101 w 563"/>
                <a:gd name="T7" fmla="*/ 300 h 600"/>
                <a:gd name="T8" fmla="*/ 281 w 563"/>
                <a:gd name="T9" fmla="*/ 516 h 600"/>
                <a:gd name="T10" fmla="*/ 281 w 563"/>
                <a:gd name="T11" fmla="*/ 0 h 600"/>
                <a:gd name="T12" fmla="*/ 563 w 563"/>
                <a:gd name="T13" fmla="*/ 300 h 600"/>
                <a:gd name="T14" fmla="*/ 281 w 563"/>
                <a:gd name="T15" fmla="*/ 600 h 600"/>
                <a:gd name="T16" fmla="*/ 0 w 563"/>
                <a:gd name="T17" fmla="*/ 300 h 600"/>
                <a:gd name="T18" fmla="*/ 281 w 563"/>
                <a:gd name="T19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3" h="600">
                  <a:moveTo>
                    <a:pt x="281" y="516"/>
                  </a:moveTo>
                  <a:cubicBezTo>
                    <a:pt x="390" y="516"/>
                    <a:pt x="462" y="434"/>
                    <a:pt x="462" y="300"/>
                  </a:cubicBezTo>
                  <a:cubicBezTo>
                    <a:pt x="462" y="167"/>
                    <a:pt x="390" y="85"/>
                    <a:pt x="281" y="85"/>
                  </a:cubicBezTo>
                  <a:cubicBezTo>
                    <a:pt x="173" y="85"/>
                    <a:pt x="101" y="167"/>
                    <a:pt x="101" y="300"/>
                  </a:cubicBezTo>
                  <a:cubicBezTo>
                    <a:pt x="101" y="434"/>
                    <a:pt x="173" y="516"/>
                    <a:pt x="281" y="516"/>
                  </a:cubicBezTo>
                  <a:moveTo>
                    <a:pt x="281" y="0"/>
                  </a:moveTo>
                  <a:cubicBezTo>
                    <a:pt x="451" y="0"/>
                    <a:pt x="563" y="117"/>
                    <a:pt x="563" y="300"/>
                  </a:cubicBezTo>
                  <a:cubicBezTo>
                    <a:pt x="563" y="484"/>
                    <a:pt x="451" y="600"/>
                    <a:pt x="281" y="600"/>
                  </a:cubicBezTo>
                  <a:cubicBezTo>
                    <a:pt x="111" y="600"/>
                    <a:pt x="0" y="484"/>
                    <a:pt x="0" y="300"/>
                  </a:cubicBezTo>
                  <a:cubicBezTo>
                    <a:pt x="0" y="117"/>
                    <a:pt x="111" y="0"/>
                    <a:pt x="28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id="{D79D3C30-B455-4C1B-A1F3-7C68F7DF8D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6" y="823"/>
              <a:ext cx="68" cy="119"/>
            </a:xfrm>
            <a:custGeom>
              <a:avLst/>
              <a:gdLst>
                <a:gd name="T0" fmla="*/ 341 w 341"/>
                <a:gd name="T1" fmla="*/ 45 h 593"/>
                <a:gd name="T2" fmla="*/ 307 w 341"/>
                <a:gd name="T3" fmla="*/ 89 h 593"/>
                <a:gd name="T4" fmla="*/ 251 w 341"/>
                <a:gd name="T5" fmla="*/ 81 h 593"/>
                <a:gd name="T6" fmla="*/ 192 w 341"/>
                <a:gd name="T7" fmla="*/ 112 h 593"/>
                <a:gd name="T8" fmla="*/ 180 w 341"/>
                <a:gd name="T9" fmla="*/ 182 h 593"/>
                <a:gd name="T10" fmla="*/ 180 w 341"/>
                <a:gd name="T11" fmla="*/ 194 h 593"/>
                <a:gd name="T12" fmla="*/ 253 w 341"/>
                <a:gd name="T13" fmla="*/ 194 h 593"/>
                <a:gd name="T14" fmla="*/ 292 w 341"/>
                <a:gd name="T15" fmla="*/ 234 h 593"/>
                <a:gd name="T16" fmla="*/ 253 w 341"/>
                <a:gd name="T17" fmla="*/ 274 h 593"/>
                <a:gd name="T18" fmla="*/ 180 w 341"/>
                <a:gd name="T19" fmla="*/ 274 h 593"/>
                <a:gd name="T20" fmla="*/ 180 w 341"/>
                <a:gd name="T21" fmla="*/ 554 h 593"/>
                <a:gd name="T22" fmla="*/ 132 w 341"/>
                <a:gd name="T23" fmla="*/ 593 h 593"/>
                <a:gd name="T24" fmla="*/ 84 w 341"/>
                <a:gd name="T25" fmla="*/ 554 h 593"/>
                <a:gd name="T26" fmla="*/ 84 w 341"/>
                <a:gd name="T27" fmla="*/ 274 h 593"/>
                <a:gd name="T28" fmla="*/ 39 w 341"/>
                <a:gd name="T29" fmla="*/ 274 h 593"/>
                <a:gd name="T30" fmla="*/ 0 w 341"/>
                <a:gd name="T31" fmla="*/ 234 h 593"/>
                <a:gd name="T32" fmla="*/ 39 w 341"/>
                <a:gd name="T33" fmla="*/ 194 h 593"/>
                <a:gd name="T34" fmla="*/ 84 w 341"/>
                <a:gd name="T35" fmla="*/ 194 h 593"/>
                <a:gd name="T36" fmla="*/ 84 w 341"/>
                <a:gd name="T37" fmla="*/ 183 h 593"/>
                <a:gd name="T38" fmla="*/ 112 w 341"/>
                <a:gd name="T39" fmla="*/ 62 h 593"/>
                <a:gd name="T40" fmla="*/ 246 w 341"/>
                <a:gd name="T41" fmla="*/ 0 h 593"/>
                <a:gd name="T42" fmla="*/ 319 w 341"/>
                <a:gd name="T43" fmla="*/ 14 h 593"/>
                <a:gd name="T44" fmla="*/ 341 w 341"/>
                <a:gd name="T45" fmla="*/ 45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1" h="593">
                  <a:moveTo>
                    <a:pt x="341" y="45"/>
                  </a:moveTo>
                  <a:cubicBezTo>
                    <a:pt x="341" y="61"/>
                    <a:pt x="333" y="89"/>
                    <a:pt x="307" y="89"/>
                  </a:cubicBezTo>
                  <a:cubicBezTo>
                    <a:pt x="295" y="89"/>
                    <a:pt x="273" y="81"/>
                    <a:pt x="251" y="81"/>
                  </a:cubicBezTo>
                  <a:cubicBezTo>
                    <a:pt x="223" y="81"/>
                    <a:pt x="203" y="94"/>
                    <a:pt x="192" y="112"/>
                  </a:cubicBezTo>
                  <a:cubicBezTo>
                    <a:pt x="180" y="132"/>
                    <a:pt x="180" y="160"/>
                    <a:pt x="180" y="182"/>
                  </a:cubicBezTo>
                  <a:cubicBezTo>
                    <a:pt x="180" y="194"/>
                    <a:pt x="180" y="194"/>
                    <a:pt x="180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79" y="194"/>
                    <a:pt x="292" y="208"/>
                    <a:pt x="292" y="234"/>
                  </a:cubicBezTo>
                  <a:cubicBezTo>
                    <a:pt x="292" y="261"/>
                    <a:pt x="279" y="274"/>
                    <a:pt x="253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554"/>
                    <a:pt x="180" y="554"/>
                    <a:pt x="180" y="554"/>
                  </a:cubicBezTo>
                  <a:cubicBezTo>
                    <a:pt x="180" y="580"/>
                    <a:pt x="164" y="593"/>
                    <a:pt x="132" y="593"/>
                  </a:cubicBezTo>
                  <a:cubicBezTo>
                    <a:pt x="100" y="593"/>
                    <a:pt x="84" y="580"/>
                    <a:pt x="84" y="554"/>
                  </a:cubicBezTo>
                  <a:cubicBezTo>
                    <a:pt x="84" y="274"/>
                    <a:pt x="84" y="274"/>
                    <a:pt x="84" y="274"/>
                  </a:cubicBezTo>
                  <a:cubicBezTo>
                    <a:pt x="39" y="274"/>
                    <a:pt x="39" y="274"/>
                    <a:pt x="39" y="274"/>
                  </a:cubicBezTo>
                  <a:cubicBezTo>
                    <a:pt x="13" y="274"/>
                    <a:pt x="0" y="261"/>
                    <a:pt x="0" y="234"/>
                  </a:cubicBezTo>
                  <a:cubicBezTo>
                    <a:pt x="0" y="208"/>
                    <a:pt x="13" y="194"/>
                    <a:pt x="39" y="194"/>
                  </a:cubicBezTo>
                  <a:cubicBezTo>
                    <a:pt x="84" y="194"/>
                    <a:pt x="84" y="194"/>
                    <a:pt x="84" y="194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4" y="153"/>
                    <a:pt x="84" y="103"/>
                    <a:pt x="112" y="62"/>
                  </a:cubicBezTo>
                  <a:cubicBezTo>
                    <a:pt x="140" y="24"/>
                    <a:pt x="189" y="0"/>
                    <a:pt x="246" y="0"/>
                  </a:cubicBezTo>
                  <a:cubicBezTo>
                    <a:pt x="271" y="0"/>
                    <a:pt x="299" y="5"/>
                    <a:pt x="319" y="14"/>
                  </a:cubicBezTo>
                  <a:cubicBezTo>
                    <a:pt x="337" y="21"/>
                    <a:pt x="341" y="31"/>
                    <a:pt x="341" y="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id="{ECEF10CC-E4E7-460F-A6EE-8E4F269A76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8" y="980"/>
              <a:ext cx="96" cy="119"/>
            </a:xfrm>
            <a:custGeom>
              <a:avLst/>
              <a:gdLst>
                <a:gd name="T0" fmla="*/ 301 w 482"/>
                <a:gd name="T1" fmla="*/ 374 h 595"/>
                <a:gd name="T2" fmla="*/ 262 w 482"/>
                <a:gd name="T3" fmla="*/ 330 h 595"/>
                <a:gd name="T4" fmla="*/ 301 w 482"/>
                <a:gd name="T5" fmla="*/ 287 h 595"/>
                <a:gd name="T6" fmla="*/ 432 w 482"/>
                <a:gd name="T7" fmla="*/ 287 h 595"/>
                <a:gd name="T8" fmla="*/ 482 w 482"/>
                <a:gd name="T9" fmla="*/ 336 h 595"/>
                <a:gd name="T10" fmla="*/ 482 w 482"/>
                <a:gd name="T11" fmla="*/ 507 h 595"/>
                <a:gd name="T12" fmla="*/ 437 w 482"/>
                <a:gd name="T13" fmla="*/ 568 h 595"/>
                <a:gd name="T14" fmla="*/ 290 w 482"/>
                <a:gd name="T15" fmla="*/ 595 h 595"/>
                <a:gd name="T16" fmla="*/ 0 w 482"/>
                <a:gd name="T17" fmla="*/ 297 h 595"/>
                <a:gd name="T18" fmla="*/ 286 w 482"/>
                <a:gd name="T19" fmla="*/ 0 h 595"/>
                <a:gd name="T20" fmla="*/ 435 w 482"/>
                <a:gd name="T21" fmla="*/ 37 h 595"/>
                <a:gd name="T22" fmla="*/ 477 w 482"/>
                <a:gd name="T23" fmla="*/ 86 h 595"/>
                <a:gd name="T24" fmla="*/ 434 w 482"/>
                <a:gd name="T25" fmla="*/ 133 h 595"/>
                <a:gd name="T26" fmla="*/ 391 w 482"/>
                <a:gd name="T27" fmla="*/ 112 h 595"/>
                <a:gd name="T28" fmla="*/ 286 w 482"/>
                <a:gd name="T29" fmla="*/ 85 h 595"/>
                <a:gd name="T30" fmla="*/ 101 w 482"/>
                <a:gd name="T31" fmla="*/ 295 h 595"/>
                <a:gd name="T32" fmla="*/ 292 w 482"/>
                <a:gd name="T33" fmla="*/ 510 h 595"/>
                <a:gd name="T34" fmla="*/ 386 w 482"/>
                <a:gd name="T35" fmla="*/ 494 h 595"/>
                <a:gd name="T36" fmla="*/ 386 w 482"/>
                <a:gd name="T37" fmla="*/ 374 h 595"/>
                <a:gd name="T38" fmla="*/ 301 w 482"/>
                <a:gd name="T39" fmla="*/ 37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595">
                  <a:moveTo>
                    <a:pt x="301" y="374"/>
                  </a:moveTo>
                  <a:cubicBezTo>
                    <a:pt x="275" y="374"/>
                    <a:pt x="262" y="360"/>
                    <a:pt x="262" y="330"/>
                  </a:cubicBezTo>
                  <a:cubicBezTo>
                    <a:pt x="262" y="301"/>
                    <a:pt x="275" y="287"/>
                    <a:pt x="301" y="287"/>
                  </a:cubicBezTo>
                  <a:cubicBezTo>
                    <a:pt x="432" y="287"/>
                    <a:pt x="432" y="287"/>
                    <a:pt x="432" y="287"/>
                  </a:cubicBezTo>
                  <a:cubicBezTo>
                    <a:pt x="467" y="287"/>
                    <a:pt x="482" y="302"/>
                    <a:pt x="482" y="336"/>
                  </a:cubicBezTo>
                  <a:cubicBezTo>
                    <a:pt x="482" y="507"/>
                    <a:pt x="482" y="507"/>
                    <a:pt x="482" y="507"/>
                  </a:cubicBezTo>
                  <a:cubicBezTo>
                    <a:pt x="482" y="537"/>
                    <a:pt x="472" y="553"/>
                    <a:pt x="437" y="568"/>
                  </a:cubicBezTo>
                  <a:cubicBezTo>
                    <a:pt x="402" y="583"/>
                    <a:pt x="345" y="595"/>
                    <a:pt x="290" y="595"/>
                  </a:cubicBezTo>
                  <a:cubicBezTo>
                    <a:pt x="122" y="595"/>
                    <a:pt x="0" y="489"/>
                    <a:pt x="0" y="297"/>
                  </a:cubicBezTo>
                  <a:cubicBezTo>
                    <a:pt x="0" y="107"/>
                    <a:pt x="120" y="0"/>
                    <a:pt x="286" y="0"/>
                  </a:cubicBezTo>
                  <a:cubicBezTo>
                    <a:pt x="342" y="0"/>
                    <a:pt x="393" y="12"/>
                    <a:pt x="435" y="37"/>
                  </a:cubicBezTo>
                  <a:cubicBezTo>
                    <a:pt x="463" y="54"/>
                    <a:pt x="477" y="69"/>
                    <a:pt x="477" y="86"/>
                  </a:cubicBezTo>
                  <a:cubicBezTo>
                    <a:pt x="477" y="107"/>
                    <a:pt x="455" y="133"/>
                    <a:pt x="434" y="133"/>
                  </a:cubicBezTo>
                  <a:cubicBezTo>
                    <a:pt x="421" y="133"/>
                    <a:pt x="411" y="124"/>
                    <a:pt x="391" y="112"/>
                  </a:cubicBezTo>
                  <a:cubicBezTo>
                    <a:pt x="362" y="95"/>
                    <a:pt x="326" y="85"/>
                    <a:pt x="286" y="85"/>
                  </a:cubicBezTo>
                  <a:cubicBezTo>
                    <a:pt x="175" y="85"/>
                    <a:pt x="101" y="160"/>
                    <a:pt x="101" y="295"/>
                  </a:cubicBezTo>
                  <a:cubicBezTo>
                    <a:pt x="101" y="433"/>
                    <a:pt x="178" y="510"/>
                    <a:pt x="292" y="510"/>
                  </a:cubicBezTo>
                  <a:cubicBezTo>
                    <a:pt x="327" y="510"/>
                    <a:pt x="362" y="503"/>
                    <a:pt x="386" y="494"/>
                  </a:cubicBezTo>
                  <a:cubicBezTo>
                    <a:pt x="386" y="374"/>
                    <a:pt x="386" y="374"/>
                    <a:pt x="386" y="374"/>
                  </a:cubicBezTo>
                  <a:lnTo>
                    <a:pt x="301" y="3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9" name="Freeform 43">
              <a:extLst>
                <a:ext uri="{FF2B5EF4-FFF2-40B4-BE49-F238E27FC236}">
                  <a16:creationId xmlns:a16="http://schemas.microsoft.com/office/drawing/2014/main" id="{6BE2F471-BCF6-4A00-8392-227D7CE24F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7" y="1016"/>
              <a:ext cx="80" cy="83"/>
            </a:xfrm>
            <a:custGeom>
              <a:avLst/>
              <a:gdLst>
                <a:gd name="T0" fmla="*/ 201 w 400"/>
                <a:gd name="T1" fmla="*/ 338 h 416"/>
                <a:gd name="T2" fmla="*/ 302 w 400"/>
                <a:gd name="T3" fmla="*/ 210 h 416"/>
                <a:gd name="T4" fmla="*/ 199 w 400"/>
                <a:gd name="T5" fmla="*/ 78 h 416"/>
                <a:gd name="T6" fmla="*/ 99 w 400"/>
                <a:gd name="T7" fmla="*/ 207 h 416"/>
                <a:gd name="T8" fmla="*/ 201 w 400"/>
                <a:gd name="T9" fmla="*/ 338 h 416"/>
                <a:gd name="T10" fmla="*/ 201 w 400"/>
                <a:gd name="T11" fmla="*/ 0 h 416"/>
                <a:gd name="T12" fmla="*/ 400 w 400"/>
                <a:gd name="T13" fmla="*/ 207 h 416"/>
                <a:gd name="T14" fmla="*/ 199 w 400"/>
                <a:gd name="T15" fmla="*/ 416 h 416"/>
                <a:gd name="T16" fmla="*/ 0 w 400"/>
                <a:gd name="T17" fmla="*/ 210 h 416"/>
                <a:gd name="T18" fmla="*/ 201 w 400"/>
                <a:gd name="T1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416">
                  <a:moveTo>
                    <a:pt x="201" y="338"/>
                  </a:moveTo>
                  <a:cubicBezTo>
                    <a:pt x="262" y="338"/>
                    <a:pt x="302" y="288"/>
                    <a:pt x="302" y="210"/>
                  </a:cubicBezTo>
                  <a:cubicBezTo>
                    <a:pt x="302" y="129"/>
                    <a:pt x="262" y="78"/>
                    <a:pt x="199" y="78"/>
                  </a:cubicBezTo>
                  <a:cubicBezTo>
                    <a:pt x="138" y="78"/>
                    <a:pt x="99" y="129"/>
                    <a:pt x="99" y="207"/>
                  </a:cubicBezTo>
                  <a:cubicBezTo>
                    <a:pt x="99" y="288"/>
                    <a:pt x="139" y="338"/>
                    <a:pt x="201" y="338"/>
                  </a:cubicBezTo>
                  <a:moveTo>
                    <a:pt x="201" y="0"/>
                  </a:moveTo>
                  <a:cubicBezTo>
                    <a:pt x="324" y="0"/>
                    <a:pt x="400" y="82"/>
                    <a:pt x="400" y="207"/>
                  </a:cubicBezTo>
                  <a:cubicBezTo>
                    <a:pt x="400" y="334"/>
                    <a:pt x="321" y="416"/>
                    <a:pt x="199" y="416"/>
                  </a:cubicBezTo>
                  <a:cubicBezTo>
                    <a:pt x="76" y="416"/>
                    <a:pt x="0" y="334"/>
                    <a:pt x="0" y="210"/>
                  </a:cubicBezTo>
                  <a:cubicBezTo>
                    <a:pt x="0" y="82"/>
                    <a:pt x="79" y="0"/>
                    <a:pt x="20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id="{8C17DF63-EC28-4C0D-9761-280ADA524C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3" y="1017"/>
              <a:ext cx="78" cy="81"/>
            </a:xfrm>
            <a:custGeom>
              <a:avLst/>
              <a:gdLst>
                <a:gd name="T0" fmla="*/ 295 w 394"/>
                <a:gd name="T1" fmla="*/ 41 h 407"/>
                <a:gd name="T2" fmla="*/ 351 w 394"/>
                <a:gd name="T3" fmla="*/ 0 h 407"/>
                <a:gd name="T4" fmla="*/ 394 w 394"/>
                <a:gd name="T5" fmla="*/ 27 h 407"/>
                <a:gd name="T6" fmla="*/ 386 w 394"/>
                <a:gd name="T7" fmla="*/ 60 h 407"/>
                <a:gd name="T8" fmla="*/ 262 w 394"/>
                <a:gd name="T9" fmla="*/ 361 h 407"/>
                <a:gd name="T10" fmla="*/ 196 w 394"/>
                <a:gd name="T11" fmla="*/ 407 h 407"/>
                <a:gd name="T12" fmla="*/ 129 w 394"/>
                <a:gd name="T13" fmla="*/ 361 h 407"/>
                <a:gd name="T14" fmla="*/ 8 w 394"/>
                <a:gd name="T15" fmla="*/ 60 h 407"/>
                <a:gd name="T16" fmla="*/ 0 w 394"/>
                <a:gd name="T17" fmla="*/ 27 h 407"/>
                <a:gd name="T18" fmla="*/ 43 w 394"/>
                <a:gd name="T19" fmla="*/ 0 h 407"/>
                <a:gd name="T20" fmla="*/ 101 w 394"/>
                <a:gd name="T21" fmla="*/ 41 h 407"/>
                <a:gd name="T22" fmla="*/ 198 w 394"/>
                <a:gd name="T23" fmla="*/ 295 h 407"/>
                <a:gd name="T24" fmla="*/ 295 w 394"/>
                <a:gd name="T25" fmla="*/ 4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4" h="407">
                  <a:moveTo>
                    <a:pt x="295" y="41"/>
                  </a:moveTo>
                  <a:cubicBezTo>
                    <a:pt x="307" y="11"/>
                    <a:pt x="317" y="0"/>
                    <a:pt x="351" y="0"/>
                  </a:cubicBezTo>
                  <a:cubicBezTo>
                    <a:pt x="383" y="0"/>
                    <a:pt x="394" y="11"/>
                    <a:pt x="394" y="27"/>
                  </a:cubicBezTo>
                  <a:cubicBezTo>
                    <a:pt x="394" y="37"/>
                    <a:pt x="391" y="49"/>
                    <a:pt x="386" y="60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47" y="395"/>
                    <a:pt x="234" y="407"/>
                    <a:pt x="196" y="407"/>
                  </a:cubicBezTo>
                  <a:cubicBezTo>
                    <a:pt x="157" y="407"/>
                    <a:pt x="143" y="395"/>
                    <a:pt x="129" y="361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49"/>
                    <a:pt x="0" y="37"/>
                    <a:pt x="0" y="27"/>
                  </a:cubicBezTo>
                  <a:cubicBezTo>
                    <a:pt x="0" y="11"/>
                    <a:pt x="11" y="0"/>
                    <a:pt x="43" y="0"/>
                  </a:cubicBezTo>
                  <a:cubicBezTo>
                    <a:pt x="80" y="0"/>
                    <a:pt x="90" y="11"/>
                    <a:pt x="101" y="41"/>
                  </a:cubicBezTo>
                  <a:cubicBezTo>
                    <a:pt x="198" y="295"/>
                    <a:pt x="198" y="295"/>
                    <a:pt x="198" y="295"/>
                  </a:cubicBezTo>
                  <a:lnTo>
                    <a:pt x="295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CCD3E7E5-E925-46C8-AE60-00597BDDA2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57" y="1016"/>
              <a:ext cx="72" cy="83"/>
            </a:xfrm>
            <a:custGeom>
              <a:avLst/>
              <a:gdLst>
                <a:gd name="T0" fmla="*/ 94 w 358"/>
                <a:gd name="T1" fmla="*/ 169 h 415"/>
                <a:gd name="T2" fmla="*/ 264 w 358"/>
                <a:gd name="T3" fmla="*/ 169 h 415"/>
                <a:gd name="T4" fmla="*/ 182 w 358"/>
                <a:gd name="T5" fmla="*/ 77 h 415"/>
                <a:gd name="T6" fmla="*/ 94 w 358"/>
                <a:gd name="T7" fmla="*/ 169 h 415"/>
                <a:gd name="T8" fmla="*/ 348 w 358"/>
                <a:gd name="T9" fmla="*/ 344 h 415"/>
                <a:gd name="T10" fmla="*/ 320 w 358"/>
                <a:gd name="T11" fmla="*/ 383 h 415"/>
                <a:gd name="T12" fmla="*/ 195 w 358"/>
                <a:gd name="T13" fmla="*/ 415 h 415"/>
                <a:gd name="T14" fmla="*/ 0 w 358"/>
                <a:gd name="T15" fmla="*/ 210 h 415"/>
                <a:gd name="T16" fmla="*/ 184 w 358"/>
                <a:gd name="T17" fmla="*/ 0 h 415"/>
                <a:gd name="T18" fmla="*/ 358 w 358"/>
                <a:gd name="T19" fmla="*/ 177 h 415"/>
                <a:gd name="T20" fmla="*/ 301 w 358"/>
                <a:gd name="T21" fmla="*/ 239 h 415"/>
                <a:gd name="T22" fmla="*/ 95 w 358"/>
                <a:gd name="T23" fmla="*/ 239 h 415"/>
                <a:gd name="T24" fmla="*/ 200 w 358"/>
                <a:gd name="T25" fmla="*/ 333 h 415"/>
                <a:gd name="T26" fmla="*/ 275 w 358"/>
                <a:gd name="T27" fmla="*/ 314 h 415"/>
                <a:gd name="T28" fmla="*/ 308 w 358"/>
                <a:gd name="T29" fmla="*/ 301 h 415"/>
                <a:gd name="T30" fmla="*/ 348 w 358"/>
                <a:gd name="T31" fmla="*/ 34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5">
                  <a:moveTo>
                    <a:pt x="94" y="169"/>
                  </a:moveTo>
                  <a:cubicBezTo>
                    <a:pt x="264" y="169"/>
                    <a:pt x="264" y="169"/>
                    <a:pt x="264" y="169"/>
                  </a:cubicBezTo>
                  <a:cubicBezTo>
                    <a:pt x="264" y="115"/>
                    <a:pt x="236" y="77"/>
                    <a:pt x="182" y="77"/>
                  </a:cubicBezTo>
                  <a:cubicBezTo>
                    <a:pt x="132" y="77"/>
                    <a:pt x="102" y="110"/>
                    <a:pt x="94" y="169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0" y="383"/>
                  </a:cubicBezTo>
                  <a:cubicBezTo>
                    <a:pt x="286" y="404"/>
                    <a:pt x="244" y="415"/>
                    <a:pt x="195" y="415"/>
                  </a:cubicBezTo>
                  <a:cubicBezTo>
                    <a:pt x="73" y="415"/>
                    <a:pt x="0" y="337"/>
                    <a:pt x="0" y="210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89" y="0"/>
                    <a:pt x="358" y="74"/>
                    <a:pt x="358" y="177"/>
                  </a:cubicBezTo>
                  <a:cubicBezTo>
                    <a:pt x="358" y="233"/>
                    <a:pt x="334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3"/>
                    <a:pt x="200" y="333"/>
                  </a:cubicBezTo>
                  <a:cubicBezTo>
                    <a:pt x="227" y="333"/>
                    <a:pt x="253" y="326"/>
                    <a:pt x="275" y="314"/>
                  </a:cubicBezTo>
                  <a:cubicBezTo>
                    <a:pt x="287" y="307"/>
                    <a:pt x="297" y="301"/>
                    <a:pt x="308" y="301"/>
                  </a:cubicBezTo>
                  <a:cubicBezTo>
                    <a:pt x="335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id="{55C5816F-91C2-422E-9A34-6ABBC46505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" y="1017"/>
              <a:ext cx="49" cy="81"/>
            </a:xfrm>
            <a:custGeom>
              <a:avLst/>
              <a:gdLst>
                <a:gd name="T0" fmla="*/ 97 w 244"/>
                <a:gd name="T1" fmla="*/ 370 h 409"/>
                <a:gd name="T2" fmla="*/ 48 w 244"/>
                <a:gd name="T3" fmla="*/ 409 h 409"/>
                <a:gd name="T4" fmla="*/ 0 w 244"/>
                <a:gd name="T5" fmla="*/ 370 h 409"/>
                <a:gd name="T6" fmla="*/ 0 w 244"/>
                <a:gd name="T7" fmla="*/ 41 h 409"/>
                <a:gd name="T8" fmla="*/ 47 w 244"/>
                <a:gd name="T9" fmla="*/ 2 h 409"/>
                <a:gd name="T10" fmla="*/ 91 w 244"/>
                <a:gd name="T11" fmla="*/ 41 h 409"/>
                <a:gd name="T12" fmla="*/ 91 w 244"/>
                <a:gd name="T13" fmla="*/ 72 h 409"/>
                <a:gd name="T14" fmla="*/ 203 w 244"/>
                <a:gd name="T15" fmla="*/ 0 h 409"/>
                <a:gd name="T16" fmla="*/ 244 w 244"/>
                <a:gd name="T17" fmla="*/ 44 h 409"/>
                <a:gd name="T18" fmla="*/ 198 w 244"/>
                <a:gd name="T19" fmla="*/ 88 h 409"/>
                <a:gd name="T20" fmla="*/ 97 w 244"/>
                <a:gd name="T21" fmla="*/ 143 h 409"/>
                <a:gd name="T22" fmla="*/ 97 w 244"/>
                <a:gd name="T23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409">
                  <a:moveTo>
                    <a:pt x="97" y="370"/>
                  </a:moveTo>
                  <a:cubicBezTo>
                    <a:pt x="97" y="396"/>
                    <a:pt x="81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6" y="2"/>
                    <a:pt x="47" y="2"/>
                  </a:cubicBezTo>
                  <a:cubicBezTo>
                    <a:pt x="80" y="2"/>
                    <a:pt x="92" y="18"/>
                    <a:pt x="91" y="4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3" y="28"/>
                    <a:pt x="152" y="0"/>
                    <a:pt x="203" y="0"/>
                  </a:cubicBezTo>
                  <a:cubicBezTo>
                    <a:pt x="233" y="0"/>
                    <a:pt x="244" y="13"/>
                    <a:pt x="244" y="44"/>
                  </a:cubicBezTo>
                  <a:cubicBezTo>
                    <a:pt x="244" y="74"/>
                    <a:pt x="232" y="87"/>
                    <a:pt x="198" y="88"/>
                  </a:cubicBezTo>
                  <a:cubicBezTo>
                    <a:pt x="146" y="90"/>
                    <a:pt x="116" y="105"/>
                    <a:pt x="97" y="143"/>
                  </a:cubicBezTo>
                  <a:lnTo>
                    <a:pt x="97" y="3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47">
              <a:extLst>
                <a:ext uri="{FF2B5EF4-FFF2-40B4-BE49-F238E27FC236}">
                  <a16:creationId xmlns:a16="http://schemas.microsoft.com/office/drawing/2014/main" id="{3CC1FAEA-978F-4B9C-8EA5-7B9B131E2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2" y="1017"/>
              <a:ext cx="71" cy="81"/>
            </a:xfrm>
            <a:custGeom>
              <a:avLst/>
              <a:gdLst>
                <a:gd name="T0" fmla="*/ 91 w 354"/>
                <a:gd name="T1" fmla="*/ 41 h 409"/>
                <a:gd name="T2" fmla="*/ 91 w 354"/>
                <a:gd name="T3" fmla="*/ 61 h 409"/>
                <a:gd name="T4" fmla="*/ 215 w 354"/>
                <a:gd name="T5" fmla="*/ 0 h 409"/>
                <a:gd name="T6" fmla="*/ 330 w 354"/>
                <a:gd name="T7" fmla="*/ 54 h 409"/>
                <a:gd name="T8" fmla="*/ 354 w 354"/>
                <a:gd name="T9" fmla="*/ 158 h 409"/>
                <a:gd name="T10" fmla="*/ 354 w 354"/>
                <a:gd name="T11" fmla="*/ 370 h 409"/>
                <a:gd name="T12" fmla="*/ 306 w 354"/>
                <a:gd name="T13" fmla="*/ 409 h 409"/>
                <a:gd name="T14" fmla="*/ 258 w 354"/>
                <a:gd name="T15" fmla="*/ 370 h 409"/>
                <a:gd name="T16" fmla="*/ 258 w 354"/>
                <a:gd name="T17" fmla="*/ 174 h 409"/>
                <a:gd name="T18" fmla="*/ 244 w 354"/>
                <a:gd name="T19" fmla="*/ 113 h 409"/>
                <a:gd name="T20" fmla="*/ 181 w 354"/>
                <a:gd name="T21" fmla="*/ 85 h 409"/>
                <a:gd name="T22" fmla="*/ 96 w 354"/>
                <a:gd name="T23" fmla="*/ 126 h 409"/>
                <a:gd name="T24" fmla="*/ 96 w 354"/>
                <a:gd name="T25" fmla="*/ 370 h 409"/>
                <a:gd name="T26" fmla="*/ 48 w 354"/>
                <a:gd name="T27" fmla="*/ 409 h 409"/>
                <a:gd name="T28" fmla="*/ 0 w 354"/>
                <a:gd name="T29" fmla="*/ 370 h 409"/>
                <a:gd name="T30" fmla="*/ 0 w 354"/>
                <a:gd name="T31" fmla="*/ 41 h 409"/>
                <a:gd name="T32" fmla="*/ 46 w 354"/>
                <a:gd name="T33" fmla="*/ 2 h 409"/>
                <a:gd name="T34" fmla="*/ 91 w 354"/>
                <a:gd name="T35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09">
                  <a:moveTo>
                    <a:pt x="91" y="41"/>
                  </a:moveTo>
                  <a:cubicBezTo>
                    <a:pt x="91" y="61"/>
                    <a:pt x="91" y="61"/>
                    <a:pt x="91" y="61"/>
                  </a:cubicBezTo>
                  <a:cubicBezTo>
                    <a:pt x="115" y="24"/>
                    <a:pt x="157" y="0"/>
                    <a:pt x="215" y="0"/>
                  </a:cubicBezTo>
                  <a:cubicBezTo>
                    <a:pt x="264" y="0"/>
                    <a:pt x="304" y="15"/>
                    <a:pt x="330" y="54"/>
                  </a:cubicBezTo>
                  <a:cubicBezTo>
                    <a:pt x="346" y="79"/>
                    <a:pt x="354" y="113"/>
                    <a:pt x="354" y="158"/>
                  </a:cubicBezTo>
                  <a:cubicBezTo>
                    <a:pt x="354" y="370"/>
                    <a:pt x="354" y="370"/>
                    <a:pt x="354" y="370"/>
                  </a:cubicBezTo>
                  <a:cubicBezTo>
                    <a:pt x="354" y="396"/>
                    <a:pt x="338" y="409"/>
                    <a:pt x="306" y="409"/>
                  </a:cubicBezTo>
                  <a:cubicBezTo>
                    <a:pt x="274" y="409"/>
                    <a:pt x="258" y="396"/>
                    <a:pt x="258" y="370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8" y="150"/>
                    <a:pt x="255" y="128"/>
                    <a:pt x="244" y="113"/>
                  </a:cubicBezTo>
                  <a:cubicBezTo>
                    <a:pt x="231" y="94"/>
                    <a:pt x="209" y="85"/>
                    <a:pt x="181" y="85"/>
                  </a:cubicBezTo>
                  <a:cubicBezTo>
                    <a:pt x="142" y="85"/>
                    <a:pt x="114" y="103"/>
                    <a:pt x="96" y="126"/>
                  </a:cubicBezTo>
                  <a:cubicBezTo>
                    <a:pt x="96" y="370"/>
                    <a:pt x="96" y="370"/>
                    <a:pt x="96" y="370"/>
                  </a:cubicBez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2" y="18"/>
                    <a:pt x="91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id="{B27BA509-0D1D-4804-A34B-E8BFF0C343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2" y="1017"/>
              <a:ext cx="120" cy="81"/>
            </a:xfrm>
            <a:custGeom>
              <a:avLst/>
              <a:gdLst>
                <a:gd name="T0" fmla="*/ 90 w 601"/>
                <a:gd name="T1" fmla="*/ 41 h 409"/>
                <a:gd name="T2" fmla="*/ 90 w 601"/>
                <a:gd name="T3" fmla="*/ 61 h 409"/>
                <a:gd name="T4" fmla="*/ 213 w 601"/>
                <a:gd name="T5" fmla="*/ 0 h 409"/>
                <a:gd name="T6" fmla="*/ 334 w 601"/>
                <a:gd name="T7" fmla="*/ 75 h 409"/>
                <a:gd name="T8" fmla="*/ 466 w 601"/>
                <a:gd name="T9" fmla="*/ 0 h 409"/>
                <a:gd name="T10" fmla="*/ 576 w 601"/>
                <a:gd name="T11" fmla="*/ 54 h 409"/>
                <a:gd name="T12" fmla="*/ 601 w 601"/>
                <a:gd name="T13" fmla="*/ 158 h 409"/>
                <a:gd name="T14" fmla="*/ 601 w 601"/>
                <a:gd name="T15" fmla="*/ 370 h 409"/>
                <a:gd name="T16" fmla="*/ 553 w 601"/>
                <a:gd name="T17" fmla="*/ 409 h 409"/>
                <a:gd name="T18" fmla="*/ 505 w 601"/>
                <a:gd name="T19" fmla="*/ 370 h 409"/>
                <a:gd name="T20" fmla="*/ 505 w 601"/>
                <a:gd name="T21" fmla="*/ 174 h 409"/>
                <a:gd name="T22" fmla="*/ 489 w 601"/>
                <a:gd name="T23" fmla="*/ 111 h 409"/>
                <a:gd name="T24" fmla="*/ 429 w 601"/>
                <a:gd name="T25" fmla="*/ 85 h 409"/>
                <a:gd name="T26" fmla="*/ 348 w 601"/>
                <a:gd name="T27" fmla="*/ 127 h 409"/>
                <a:gd name="T28" fmla="*/ 348 w 601"/>
                <a:gd name="T29" fmla="*/ 370 h 409"/>
                <a:gd name="T30" fmla="*/ 300 w 601"/>
                <a:gd name="T31" fmla="*/ 409 h 409"/>
                <a:gd name="T32" fmla="*/ 252 w 601"/>
                <a:gd name="T33" fmla="*/ 370 h 409"/>
                <a:gd name="T34" fmla="*/ 252 w 601"/>
                <a:gd name="T35" fmla="*/ 169 h 409"/>
                <a:gd name="T36" fmla="*/ 237 w 601"/>
                <a:gd name="T37" fmla="*/ 111 h 409"/>
                <a:gd name="T38" fmla="*/ 177 w 601"/>
                <a:gd name="T39" fmla="*/ 85 h 409"/>
                <a:gd name="T40" fmla="*/ 96 w 601"/>
                <a:gd name="T41" fmla="*/ 127 h 409"/>
                <a:gd name="T42" fmla="*/ 96 w 601"/>
                <a:gd name="T43" fmla="*/ 370 h 409"/>
                <a:gd name="T44" fmla="*/ 48 w 601"/>
                <a:gd name="T45" fmla="*/ 409 h 409"/>
                <a:gd name="T46" fmla="*/ 0 w 601"/>
                <a:gd name="T47" fmla="*/ 370 h 409"/>
                <a:gd name="T48" fmla="*/ 0 w 601"/>
                <a:gd name="T49" fmla="*/ 41 h 409"/>
                <a:gd name="T50" fmla="*/ 46 w 601"/>
                <a:gd name="T51" fmla="*/ 2 h 409"/>
                <a:gd name="T52" fmla="*/ 90 w 601"/>
                <a:gd name="T53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1" h="409">
                  <a:moveTo>
                    <a:pt x="90" y="41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112" y="25"/>
                    <a:pt x="155" y="0"/>
                    <a:pt x="213" y="0"/>
                  </a:cubicBezTo>
                  <a:cubicBezTo>
                    <a:pt x="275" y="0"/>
                    <a:pt x="314" y="27"/>
                    <a:pt x="334" y="75"/>
                  </a:cubicBezTo>
                  <a:cubicBezTo>
                    <a:pt x="356" y="30"/>
                    <a:pt x="404" y="0"/>
                    <a:pt x="466" y="0"/>
                  </a:cubicBezTo>
                  <a:cubicBezTo>
                    <a:pt x="510" y="0"/>
                    <a:pt x="552" y="16"/>
                    <a:pt x="576" y="54"/>
                  </a:cubicBezTo>
                  <a:cubicBezTo>
                    <a:pt x="592" y="79"/>
                    <a:pt x="601" y="113"/>
                    <a:pt x="601" y="158"/>
                  </a:cubicBezTo>
                  <a:cubicBezTo>
                    <a:pt x="601" y="370"/>
                    <a:pt x="601" y="370"/>
                    <a:pt x="601" y="370"/>
                  </a:cubicBezTo>
                  <a:cubicBezTo>
                    <a:pt x="601" y="396"/>
                    <a:pt x="585" y="409"/>
                    <a:pt x="553" y="409"/>
                  </a:cubicBezTo>
                  <a:cubicBezTo>
                    <a:pt x="521" y="409"/>
                    <a:pt x="505" y="396"/>
                    <a:pt x="505" y="370"/>
                  </a:cubicBezTo>
                  <a:cubicBezTo>
                    <a:pt x="505" y="174"/>
                    <a:pt x="505" y="174"/>
                    <a:pt x="505" y="174"/>
                  </a:cubicBezTo>
                  <a:cubicBezTo>
                    <a:pt x="505" y="150"/>
                    <a:pt x="501" y="127"/>
                    <a:pt x="489" y="111"/>
                  </a:cubicBezTo>
                  <a:cubicBezTo>
                    <a:pt x="477" y="94"/>
                    <a:pt x="457" y="85"/>
                    <a:pt x="429" y="85"/>
                  </a:cubicBezTo>
                  <a:cubicBezTo>
                    <a:pt x="393" y="85"/>
                    <a:pt x="365" y="102"/>
                    <a:pt x="348" y="127"/>
                  </a:cubicBezTo>
                  <a:cubicBezTo>
                    <a:pt x="348" y="370"/>
                    <a:pt x="348" y="370"/>
                    <a:pt x="348" y="370"/>
                  </a:cubicBezTo>
                  <a:cubicBezTo>
                    <a:pt x="348" y="396"/>
                    <a:pt x="332" y="409"/>
                    <a:pt x="300" y="409"/>
                  </a:cubicBezTo>
                  <a:cubicBezTo>
                    <a:pt x="268" y="409"/>
                    <a:pt x="252" y="396"/>
                    <a:pt x="252" y="370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146"/>
                    <a:pt x="247" y="126"/>
                    <a:pt x="237" y="111"/>
                  </a:cubicBezTo>
                  <a:cubicBezTo>
                    <a:pt x="225" y="94"/>
                    <a:pt x="204" y="85"/>
                    <a:pt x="177" y="85"/>
                  </a:cubicBezTo>
                  <a:cubicBezTo>
                    <a:pt x="141" y="85"/>
                    <a:pt x="112" y="102"/>
                    <a:pt x="96" y="127"/>
                  </a:cubicBezTo>
                  <a:cubicBezTo>
                    <a:pt x="96" y="370"/>
                    <a:pt x="96" y="370"/>
                    <a:pt x="96" y="370"/>
                  </a:cubicBez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1" y="18"/>
                    <a:pt x="90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B719D193-BD8C-4C0F-BB2E-4B501713F4D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25" y="1016"/>
              <a:ext cx="72" cy="83"/>
            </a:xfrm>
            <a:custGeom>
              <a:avLst/>
              <a:gdLst>
                <a:gd name="T0" fmla="*/ 95 w 358"/>
                <a:gd name="T1" fmla="*/ 169 h 415"/>
                <a:gd name="T2" fmla="*/ 265 w 358"/>
                <a:gd name="T3" fmla="*/ 169 h 415"/>
                <a:gd name="T4" fmla="*/ 183 w 358"/>
                <a:gd name="T5" fmla="*/ 77 h 415"/>
                <a:gd name="T6" fmla="*/ 95 w 358"/>
                <a:gd name="T7" fmla="*/ 169 h 415"/>
                <a:gd name="T8" fmla="*/ 348 w 358"/>
                <a:gd name="T9" fmla="*/ 344 h 415"/>
                <a:gd name="T10" fmla="*/ 321 w 358"/>
                <a:gd name="T11" fmla="*/ 383 h 415"/>
                <a:gd name="T12" fmla="*/ 196 w 358"/>
                <a:gd name="T13" fmla="*/ 415 h 415"/>
                <a:gd name="T14" fmla="*/ 0 w 358"/>
                <a:gd name="T15" fmla="*/ 210 h 415"/>
                <a:gd name="T16" fmla="*/ 184 w 358"/>
                <a:gd name="T17" fmla="*/ 0 h 415"/>
                <a:gd name="T18" fmla="*/ 358 w 358"/>
                <a:gd name="T19" fmla="*/ 177 h 415"/>
                <a:gd name="T20" fmla="*/ 301 w 358"/>
                <a:gd name="T21" fmla="*/ 239 h 415"/>
                <a:gd name="T22" fmla="*/ 95 w 358"/>
                <a:gd name="T23" fmla="*/ 239 h 415"/>
                <a:gd name="T24" fmla="*/ 201 w 358"/>
                <a:gd name="T25" fmla="*/ 333 h 415"/>
                <a:gd name="T26" fmla="*/ 275 w 358"/>
                <a:gd name="T27" fmla="*/ 314 h 415"/>
                <a:gd name="T28" fmla="*/ 308 w 358"/>
                <a:gd name="T29" fmla="*/ 301 h 415"/>
                <a:gd name="T30" fmla="*/ 348 w 358"/>
                <a:gd name="T31" fmla="*/ 34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5">
                  <a:moveTo>
                    <a:pt x="95" y="169"/>
                  </a:moveTo>
                  <a:cubicBezTo>
                    <a:pt x="265" y="169"/>
                    <a:pt x="265" y="169"/>
                    <a:pt x="265" y="169"/>
                  </a:cubicBezTo>
                  <a:cubicBezTo>
                    <a:pt x="265" y="115"/>
                    <a:pt x="237" y="77"/>
                    <a:pt x="183" y="77"/>
                  </a:cubicBezTo>
                  <a:cubicBezTo>
                    <a:pt x="133" y="77"/>
                    <a:pt x="103" y="110"/>
                    <a:pt x="95" y="169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1" y="383"/>
                  </a:cubicBezTo>
                  <a:cubicBezTo>
                    <a:pt x="287" y="404"/>
                    <a:pt x="245" y="415"/>
                    <a:pt x="196" y="415"/>
                  </a:cubicBezTo>
                  <a:cubicBezTo>
                    <a:pt x="73" y="415"/>
                    <a:pt x="0" y="337"/>
                    <a:pt x="0" y="210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90" y="0"/>
                    <a:pt x="358" y="74"/>
                    <a:pt x="358" y="177"/>
                  </a:cubicBezTo>
                  <a:cubicBezTo>
                    <a:pt x="358" y="233"/>
                    <a:pt x="335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3"/>
                    <a:pt x="201" y="333"/>
                  </a:cubicBezTo>
                  <a:cubicBezTo>
                    <a:pt x="228" y="333"/>
                    <a:pt x="254" y="326"/>
                    <a:pt x="275" y="314"/>
                  </a:cubicBezTo>
                  <a:cubicBezTo>
                    <a:pt x="288" y="307"/>
                    <a:pt x="298" y="301"/>
                    <a:pt x="308" y="301"/>
                  </a:cubicBezTo>
                  <a:cubicBezTo>
                    <a:pt x="336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50">
              <a:extLst>
                <a:ext uri="{FF2B5EF4-FFF2-40B4-BE49-F238E27FC236}">
                  <a16:creationId xmlns:a16="http://schemas.microsoft.com/office/drawing/2014/main" id="{C73BF7FE-D829-4DEE-B655-494D4866D22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1" y="1017"/>
              <a:ext cx="71" cy="81"/>
            </a:xfrm>
            <a:custGeom>
              <a:avLst/>
              <a:gdLst>
                <a:gd name="T0" fmla="*/ 91 w 354"/>
                <a:gd name="T1" fmla="*/ 41 h 409"/>
                <a:gd name="T2" fmla="*/ 91 w 354"/>
                <a:gd name="T3" fmla="*/ 61 h 409"/>
                <a:gd name="T4" fmla="*/ 215 w 354"/>
                <a:gd name="T5" fmla="*/ 0 h 409"/>
                <a:gd name="T6" fmla="*/ 329 w 354"/>
                <a:gd name="T7" fmla="*/ 54 h 409"/>
                <a:gd name="T8" fmla="*/ 354 w 354"/>
                <a:gd name="T9" fmla="*/ 158 h 409"/>
                <a:gd name="T10" fmla="*/ 354 w 354"/>
                <a:gd name="T11" fmla="*/ 370 h 409"/>
                <a:gd name="T12" fmla="*/ 306 w 354"/>
                <a:gd name="T13" fmla="*/ 409 h 409"/>
                <a:gd name="T14" fmla="*/ 258 w 354"/>
                <a:gd name="T15" fmla="*/ 370 h 409"/>
                <a:gd name="T16" fmla="*/ 258 w 354"/>
                <a:gd name="T17" fmla="*/ 174 h 409"/>
                <a:gd name="T18" fmla="*/ 244 w 354"/>
                <a:gd name="T19" fmla="*/ 113 h 409"/>
                <a:gd name="T20" fmla="*/ 181 w 354"/>
                <a:gd name="T21" fmla="*/ 85 h 409"/>
                <a:gd name="T22" fmla="*/ 96 w 354"/>
                <a:gd name="T23" fmla="*/ 126 h 409"/>
                <a:gd name="T24" fmla="*/ 96 w 354"/>
                <a:gd name="T25" fmla="*/ 370 h 409"/>
                <a:gd name="T26" fmla="*/ 48 w 354"/>
                <a:gd name="T27" fmla="*/ 409 h 409"/>
                <a:gd name="T28" fmla="*/ 0 w 354"/>
                <a:gd name="T29" fmla="*/ 370 h 409"/>
                <a:gd name="T30" fmla="*/ 0 w 354"/>
                <a:gd name="T31" fmla="*/ 41 h 409"/>
                <a:gd name="T32" fmla="*/ 46 w 354"/>
                <a:gd name="T33" fmla="*/ 2 h 409"/>
                <a:gd name="T34" fmla="*/ 91 w 354"/>
                <a:gd name="T35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09">
                  <a:moveTo>
                    <a:pt x="91" y="41"/>
                  </a:moveTo>
                  <a:cubicBezTo>
                    <a:pt x="91" y="61"/>
                    <a:pt x="91" y="61"/>
                    <a:pt x="91" y="61"/>
                  </a:cubicBezTo>
                  <a:cubicBezTo>
                    <a:pt x="115" y="24"/>
                    <a:pt x="157" y="0"/>
                    <a:pt x="215" y="0"/>
                  </a:cubicBezTo>
                  <a:cubicBezTo>
                    <a:pt x="264" y="0"/>
                    <a:pt x="304" y="15"/>
                    <a:pt x="329" y="54"/>
                  </a:cubicBezTo>
                  <a:cubicBezTo>
                    <a:pt x="346" y="79"/>
                    <a:pt x="354" y="113"/>
                    <a:pt x="354" y="158"/>
                  </a:cubicBezTo>
                  <a:cubicBezTo>
                    <a:pt x="354" y="370"/>
                    <a:pt x="354" y="370"/>
                    <a:pt x="354" y="370"/>
                  </a:cubicBezTo>
                  <a:cubicBezTo>
                    <a:pt x="354" y="396"/>
                    <a:pt x="338" y="409"/>
                    <a:pt x="306" y="409"/>
                  </a:cubicBezTo>
                  <a:cubicBezTo>
                    <a:pt x="274" y="409"/>
                    <a:pt x="258" y="396"/>
                    <a:pt x="258" y="370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8" y="150"/>
                    <a:pt x="255" y="128"/>
                    <a:pt x="244" y="113"/>
                  </a:cubicBezTo>
                  <a:cubicBezTo>
                    <a:pt x="231" y="94"/>
                    <a:pt x="209" y="85"/>
                    <a:pt x="181" y="85"/>
                  </a:cubicBezTo>
                  <a:cubicBezTo>
                    <a:pt x="142" y="85"/>
                    <a:pt x="114" y="103"/>
                    <a:pt x="96" y="126"/>
                  </a:cubicBezTo>
                  <a:cubicBezTo>
                    <a:pt x="96" y="370"/>
                    <a:pt x="96" y="370"/>
                    <a:pt x="96" y="370"/>
                  </a:cubicBez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2" y="18"/>
                    <a:pt x="91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id="{BAC79809-97A8-4043-99FA-16194CD6D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1" y="993"/>
              <a:ext cx="63" cy="106"/>
            </a:xfrm>
            <a:custGeom>
              <a:avLst/>
              <a:gdLst>
                <a:gd name="T0" fmla="*/ 314 w 314"/>
                <a:gd name="T1" fmla="*/ 479 h 529"/>
                <a:gd name="T2" fmla="*/ 294 w 314"/>
                <a:gd name="T3" fmla="*/ 509 h 529"/>
                <a:gd name="T4" fmla="*/ 211 w 314"/>
                <a:gd name="T5" fmla="*/ 529 h 529"/>
                <a:gd name="T6" fmla="*/ 99 w 314"/>
                <a:gd name="T7" fmla="*/ 471 h 529"/>
                <a:gd name="T8" fmla="*/ 81 w 314"/>
                <a:gd name="T9" fmla="*/ 363 h 529"/>
                <a:gd name="T10" fmla="*/ 81 w 314"/>
                <a:gd name="T11" fmla="*/ 207 h 529"/>
                <a:gd name="T12" fmla="*/ 39 w 314"/>
                <a:gd name="T13" fmla="*/ 207 h 529"/>
                <a:gd name="T14" fmla="*/ 0 w 314"/>
                <a:gd name="T15" fmla="*/ 167 h 529"/>
                <a:gd name="T16" fmla="*/ 39 w 314"/>
                <a:gd name="T17" fmla="*/ 127 h 529"/>
                <a:gd name="T18" fmla="*/ 81 w 314"/>
                <a:gd name="T19" fmla="*/ 127 h 529"/>
                <a:gd name="T20" fmla="*/ 81 w 314"/>
                <a:gd name="T21" fmla="*/ 39 h 529"/>
                <a:gd name="T22" fmla="*/ 129 w 314"/>
                <a:gd name="T23" fmla="*/ 0 h 529"/>
                <a:gd name="T24" fmla="*/ 177 w 314"/>
                <a:gd name="T25" fmla="*/ 39 h 529"/>
                <a:gd name="T26" fmla="*/ 177 w 314"/>
                <a:gd name="T27" fmla="*/ 127 h 529"/>
                <a:gd name="T28" fmla="*/ 265 w 314"/>
                <a:gd name="T29" fmla="*/ 127 h 529"/>
                <a:gd name="T30" fmla="*/ 304 w 314"/>
                <a:gd name="T31" fmla="*/ 167 h 529"/>
                <a:gd name="T32" fmla="*/ 265 w 314"/>
                <a:gd name="T33" fmla="*/ 207 h 529"/>
                <a:gd name="T34" fmla="*/ 177 w 314"/>
                <a:gd name="T35" fmla="*/ 207 h 529"/>
                <a:gd name="T36" fmla="*/ 177 w 314"/>
                <a:gd name="T37" fmla="*/ 363 h 529"/>
                <a:gd name="T38" fmla="*/ 186 w 314"/>
                <a:gd name="T39" fmla="*/ 426 h 529"/>
                <a:gd name="T40" fmla="*/ 224 w 314"/>
                <a:gd name="T41" fmla="*/ 447 h 529"/>
                <a:gd name="T42" fmla="*/ 255 w 314"/>
                <a:gd name="T43" fmla="*/ 440 h 529"/>
                <a:gd name="T44" fmla="*/ 278 w 314"/>
                <a:gd name="T45" fmla="*/ 435 h 529"/>
                <a:gd name="T46" fmla="*/ 314 w 314"/>
                <a:gd name="T47" fmla="*/ 47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" h="529">
                  <a:moveTo>
                    <a:pt x="314" y="479"/>
                  </a:moveTo>
                  <a:cubicBezTo>
                    <a:pt x="314" y="489"/>
                    <a:pt x="310" y="500"/>
                    <a:pt x="294" y="509"/>
                  </a:cubicBezTo>
                  <a:cubicBezTo>
                    <a:pt x="275" y="521"/>
                    <a:pt x="244" y="529"/>
                    <a:pt x="211" y="529"/>
                  </a:cubicBezTo>
                  <a:cubicBezTo>
                    <a:pt x="150" y="529"/>
                    <a:pt x="117" y="505"/>
                    <a:pt x="99" y="471"/>
                  </a:cubicBezTo>
                  <a:cubicBezTo>
                    <a:pt x="82" y="440"/>
                    <a:pt x="81" y="403"/>
                    <a:pt x="81" y="363"/>
                  </a:cubicBezTo>
                  <a:cubicBezTo>
                    <a:pt x="81" y="207"/>
                    <a:pt x="81" y="207"/>
                    <a:pt x="81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13" y="207"/>
                    <a:pt x="0" y="194"/>
                    <a:pt x="0" y="167"/>
                  </a:cubicBezTo>
                  <a:cubicBezTo>
                    <a:pt x="0" y="140"/>
                    <a:pt x="13" y="127"/>
                    <a:pt x="39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13"/>
                    <a:pt x="97" y="0"/>
                    <a:pt x="129" y="0"/>
                  </a:cubicBezTo>
                  <a:cubicBezTo>
                    <a:pt x="161" y="0"/>
                    <a:pt x="177" y="13"/>
                    <a:pt x="177" y="39"/>
                  </a:cubicBezTo>
                  <a:cubicBezTo>
                    <a:pt x="177" y="127"/>
                    <a:pt x="177" y="127"/>
                    <a:pt x="177" y="127"/>
                  </a:cubicBezTo>
                  <a:cubicBezTo>
                    <a:pt x="265" y="127"/>
                    <a:pt x="265" y="127"/>
                    <a:pt x="265" y="127"/>
                  </a:cubicBezTo>
                  <a:cubicBezTo>
                    <a:pt x="291" y="127"/>
                    <a:pt x="304" y="140"/>
                    <a:pt x="304" y="167"/>
                  </a:cubicBezTo>
                  <a:cubicBezTo>
                    <a:pt x="304" y="194"/>
                    <a:pt x="291" y="207"/>
                    <a:pt x="265" y="207"/>
                  </a:cubicBezTo>
                  <a:cubicBezTo>
                    <a:pt x="177" y="207"/>
                    <a:pt x="177" y="207"/>
                    <a:pt x="177" y="207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82"/>
                    <a:pt x="177" y="409"/>
                    <a:pt x="186" y="426"/>
                  </a:cubicBezTo>
                  <a:cubicBezTo>
                    <a:pt x="193" y="439"/>
                    <a:pt x="205" y="447"/>
                    <a:pt x="224" y="447"/>
                  </a:cubicBezTo>
                  <a:cubicBezTo>
                    <a:pt x="235" y="447"/>
                    <a:pt x="246" y="444"/>
                    <a:pt x="255" y="440"/>
                  </a:cubicBezTo>
                  <a:cubicBezTo>
                    <a:pt x="264" y="438"/>
                    <a:pt x="271" y="435"/>
                    <a:pt x="278" y="435"/>
                  </a:cubicBezTo>
                  <a:cubicBezTo>
                    <a:pt x="304" y="435"/>
                    <a:pt x="314" y="464"/>
                    <a:pt x="314" y="4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55645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Title and content slide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A0E0-5CC6-4BD0-905C-A0021E419432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7836C0C-F62B-43BC-8893-AFBE0649D36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5778" y="1872051"/>
            <a:ext cx="8397041" cy="40419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AU" dirty="0"/>
              <a:t>Click to add text, or on the relevant icon at the centre of the placeholder to add: Table / Chart / SmartArt / Image / Media. There are 5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13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A9D2E38-B639-4E0B-9BDC-77CE83C330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5779" y="1371602"/>
            <a:ext cx="3590240" cy="2317896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2pPr>
            <a:lvl3pPr marL="0" indent="0">
              <a:buNone/>
              <a:defRPr sz="2200">
                <a:latin typeface="Nunito" panose="00000800000000000000" pitchFamily="2" charset="0"/>
              </a:defRPr>
            </a:lvl3pPr>
            <a:lvl4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4pPr>
            <a:lvl5pPr>
              <a:lnSpc>
                <a:spcPct val="85000"/>
              </a:lnSpc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5pPr>
            <a:lvl6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6pPr>
            <a:lvl7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7pPr>
            <a:lvl8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8pPr>
            <a:lvl9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5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3CD152B5-CE32-4305-9AAB-00FE48826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3914158"/>
            <a:ext cx="3361571" cy="2133840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0A68C34-8A95-45A5-9E18-DE132A9C46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1" y="1381532"/>
            <a:ext cx="4137824" cy="3579812"/>
          </a:xfrm>
          <a:noFill/>
        </p:spPr>
        <p:txBody>
          <a:bodyPr/>
          <a:lstStyle>
            <a:lvl1pPr>
              <a:spcBef>
                <a:spcPts val="600"/>
              </a:spcBef>
              <a:defRPr sz="1400" b="1"/>
            </a:lvl1pPr>
            <a:lvl2pPr marL="0" indent="0">
              <a:spcBef>
                <a:spcPts val="0"/>
              </a:spcBef>
              <a:buNone/>
              <a:defRPr sz="1400"/>
            </a:lvl2pPr>
            <a:lvl3pPr marL="0" indent="0">
              <a:buNone/>
              <a:defRPr sz="1400"/>
            </a:lvl3pPr>
            <a:lvl4pPr>
              <a:spcBef>
                <a:spcPts val="0"/>
              </a:spcBef>
              <a:defRPr sz="1400" b="0"/>
            </a:lvl4pPr>
            <a:lvl5pPr>
              <a:defRPr sz="1400"/>
            </a:lvl5pPr>
            <a:lvl6pPr>
              <a:spcBef>
                <a:spcPts val="0"/>
              </a:spcBef>
              <a:defRPr sz="1400"/>
            </a:lvl6pPr>
            <a:lvl7pPr>
              <a:spcBef>
                <a:spcPts val="0"/>
              </a:spcBef>
              <a:defRPr sz="1400"/>
            </a:lvl7pPr>
            <a:lvl8pPr>
              <a:spcBef>
                <a:spcPts val="0"/>
              </a:spcBef>
              <a:defRPr sz="1400"/>
            </a:lvl8pPr>
            <a:lvl9pPr>
              <a:spcBef>
                <a:spcPts val="0"/>
              </a:spcBef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5200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A9D2E38-B639-4E0B-9BDC-77CE83C330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45688" y="1371604"/>
            <a:ext cx="3590240" cy="2312579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2pPr>
            <a:lvl3pPr marL="0" indent="0">
              <a:buNone/>
              <a:defRPr sz="2200">
                <a:latin typeface="Nunito" panose="00000800000000000000" pitchFamily="2" charset="0"/>
              </a:defRPr>
            </a:lvl3pPr>
            <a:lvl4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4pPr>
            <a:lvl5pPr>
              <a:lnSpc>
                <a:spcPct val="85000"/>
              </a:lnSpc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5pPr>
            <a:lvl6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6pPr>
            <a:lvl7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7pPr>
            <a:lvl8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8pPr>
            <a:lvl9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5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3CD152B5-CE32-4305-9AAB-00FE48826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89008" y="3914158"/>
            <a:ext cx="3361571" cy="2133840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0A68C34-8A95-45A5-9E18-DE132A9C46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2356" y="1381532"/>
            <a:ext cx="4137824" cy="3579812"/>
          </a:xfrm>
          <a:noFill/>
        </p:spPr>
        <p:txBody>
          <a:bodyPr/>
          <a:lstStyle>
            <a:lvl1pPr>
              <a:spcBef>
                <a:spcPts val="600"/>
              </a:spcBef>
              <a:defRPr sz="1400" b="1"/>
            </a:lvl1pPr>
            <a:lvl2pPr marL="0" indent="0">
              <a:spcBef>
                <a:spcPts val="0"/>
              </a:spcBef>
              <a:buNone/>
              <a:defRPr sz="1400"/>
            </a:lvl2pPr>
            <a:lvl3pPr marL="0" indent="0">
              <a:buNone/>
              <a:defRPr sz="1400"/>
            </a:lvl3pPr>
            <a:lvl4pPr>
              <a:spcBef>
                <a:spcPts val="0"/>
              </a:spcBef>
              <a:defRPr sz="1400" b="0"/>
            </a:lvl4pPr>
            <a:lvl5pPr>
              <a:defRPr sz="1400"/>
            </a:lvl5pPr>
            <a:lvl6pPr>
              <a:spcBef>
                <a:spcPts val="0"/>
              </a:spcBef>
              <a:defRPr sz="1400"/>
            </a:lvl6pPr>
            <a:lvl7pPr>
              <a:spcBef>
                <a:spcPts val="0"/>
              </a:spcBef>
              <a:defRPr sz="1400"/>
            </a:lvl7pPr>
            <a:lvl8pPr>
              <a:spcBef>
                <a:spcPts val="0"/>
              </a:spcBef>
              <a:defRPr sz="1400"/>
            </a:lvl8pPr>
            <a:lvl9pPr>
              <a:spcBef>
                <a:spcPts val="0"/>
              </a:spcBef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3441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62571" y="1466987"/>
            <a:ext cx="4481429" cy="4581011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4683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62571" y="1466987"/>
            <a:ext cx="4481429" cy="2216928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EBDB8367-8AF1-4A55-AD58-4E78C67A442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62571" y="3831069"/>
            <a:ext cx="4481429" cy="2216928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100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058C39-2BE5-4632-8CFF-1A4F7C3D538C}"/>
              </a:ext>
            </a:extLst>
          </p:cNvPr>
          <p:cNvSpPr/>
          <p:nvPr userDrawn="1"/>
        </p:nvSpPr>
        <p:spPr>
          <a:xfrm>
            <a:off x="4662570" y="1466986"/>
            <a:ext cx="4481430" cy="45810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04FD2AD0-168B-4E57-B008-00239BB7AF4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934857" y="1954592"/>
            <a:ext cx="3883367" cy="3502781"/>
          </a:xfrm>
          <a:noFill/>
        </p:spPr>
        <p:txBody>
          <a:bodyPr/>
          <a:lstStyle/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618093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058C39-2BE5-4632-8CFF-1A4F7C3D538C}"/>
              </a:ext>
            </a:extLst>
          </p:cNvPr>
          <p:cNvSpPr/>
          <p:nvPr userDrawn="1"/>
        </p:nvSpPr>
        <p:spPr>
          <a:xfrm>
            <a:off x="4662570" y="1466986"/>
            <a:ext cx="4481430" cy="45810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FB250B-9089-4E22-A889-850AE883E59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133975" y="1973263"/>
            <a:ext cx="3575050" cy="36004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Graphic chart</a:t>
            </a:r>
          </a:p>
        </p:txBody>
      </p:sp>
    </p:spTree>
    <p:extLst>
      <p:ext uri="{BB962C8B-B14F-4D97-AF65-F5344CB8AC3E}">
        <p14:creationId xmlns:p14="http://schemas.microsoft.com/office/powerpoint/2010/main" val="3467424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A26F4BF-C61C-4FCD-9CCA-B520A974D90E}"/>
              </a:ext>
            </a:extLst>
          </p:cNvPr>
          <p:cNvSpPr txBox="1"/>
          <p:nvPr userDrawn="1"/>
        </p:nvSpPr>
        <p:spPr>
          <a:xfrm>
            <a:off x="339054" y="2321995"/>
            <a:ext cx="4126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500" b="1" cap="all" spc="-100" baseline="0" dirty="0">
                <a:latin typeface="Nunito" panose="00000800000000000000" pitchFamily="2" charset="0"/>
              </a:rPr>
              <a:t>Thank you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36E3C-E12F-46F9-83BE-614EB05C5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7FD653-7E86-482C-B376-C4AD811DA008}"/>
              </a:ext>
            </a:extLst>
          </p:cNvPr>
          <p:cNvSpPr txBox="1"/>
          <p:nvPr userDrawn="1"/>
        </p:nvSpPr>
        <p:spPr>
          <a:xfrm>
            <a:off x="339053" y="5742408"/>
            <a:ext cx="179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spc="-20" baseline="0" dirty="0">
                <a:solidFill>
                  <a:schemeClr val="tx1"/>
                </a:solidFill>
              </a:rPr>
              <a:t>@ANZSOG</a:t>
            </a:r>
          </a:p>
        </p:txBody>
      </p:sp>
      <p:grpSp>
        <p:nvGrpSpPr>
          <p:cNvPr id="16" name="Group 14">
            <a:extLst>
              <a:ext uri="{FF2B5EF4-FFF2-40B4-BE49-F238E27FC236}">
                <a16:creationId xmlns:a16="http://schemas.microsoft.com/office/drawing/2014/main" id="{02478CE4-1321-4125-B2D1-81BB49AD07F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2836" y="6189437"/>
            <a:ext cx="1529255" cy="241298"/>
            <a:chOff x="1338" y="4022"/>
            <a:chExt cx="488" cy="77"/>
          </a:xfrm>
          <a:solidFill>
            <a:schemeClr val="tx1"/>
          </a:solidFill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0DFA20B9-8ADC-4D93-A136-C16150B96F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4B99139C-09B9-4331-8DD8-A65E5DDB5A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83CF0F54-E5C2-4A54-ABE1-2D13CAB3BB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2B3FEBC9-7EE9-42FD-B310-54E825C074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6A631F8A-EEDB-4558-890C-69A07786B3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FF36DDF5-2B3E-4782-8892-FAC6FFDD7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48BAFB8-F272-42B1-84F9-7236DA2A7508}"/>
              </a:ext>
            </a:extLst>
          </p:cNvPr>
          <p:cNvSpPr txBox="1"/>
          <p:nvPr userDrawn="1"/>
        </p:nvSpPr>
        <p:spPr>
          <a:xfrm>
            <a:off x="339053" y="3148221"/>
            <a:ext cx="26202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spc="-60" baseline="0" dirty="0">
                <a:solidFill>
                  <a:schemeClr val="tx1"/>
                </a:solidFill>
              </a:rPr>
              <a:t>ANZSOG.EDU.AU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1228951-1260-486E-8ACB-AC66CAD3D1E6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tx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B3364099-4C73-44C2-AEC0-AF7D634D8B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59B958A1-B20F-47B1-899C-F76D30C7B6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DB2EC43-8FCE-4581-876C-7EE46986E9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0A286EA-4D29-4547-A6B4-B457AB7C673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E4DD6C29-C8BE-4347-BF1A-AC9300591C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1618DFA-9B77-4E35-B25C-25F51DFA56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C3ABB189-90F3-4DD0-8919-19F1AC06A50C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691983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-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A1DC2D-1A87-4C55-8FEF-4CADCB24E5A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26F4BF-C61C-4FCD-9CCA-B520A974D90E}"/>
              </a:ext>
            </a:extLst>
          </p:cNvPr>
          <p:cNvSpPr txBox="1"/>
          <p:nvPr userDrawn="1"/>
        </p:nvSpPr>
        <p:spPr>
          <a:xfrm>
            <a:off x="339054" y="2321995"/>
            <a:ext cx="4126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500" b="1" cap="all" spc="-100" baseline="0" dirty="0">
                <a:solidFill>
                  <a:schemeClr val="bg1"/>
                </a:solidFill>
                <a:latin typeface="Nunito" panose="00000800000000000000" pitchFamily="2" charset="0"/>
              </a:rPr>
              <a:t>Thank you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36E3C-E12F-46F9-83BE-614EB05C5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7FD653-7E86-482C-B376-C4AD811DA008}"/>
              </a:ext>
            </a:extLst>
          </p:cNvPr>
          <p:cNvSpPr txBox="1"/>
          <p:nvPr userDrawn="1"/>
        </p:nvSpPr>
        <p:spPr>
          <a:xfrm>
            <a:off x="339053" y="5742408"/>
            <a:ext cx="179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spc="-20" baseline="0" dirty="0">
                <a:solidFill>
                  <a:schemeClr val="bg1"/>
                </a:solidFill>
              </a:rPr>
              <a:t>@ANZSOG</a:t>
            </a:r>
          </a:p>
        </p:txBody>
      </p:sp>
      <p:grpSp>
        <p:nvGrpSpPr>
          <p:cNvPr id="16" name="Group 14">
            <a:extLst>
              <a:ext uri="{FF2B5EF4-FFF2-40B4-BE49-F238E27FC236}">
                <a16:creationId xmlns:a16="http://schemas.microsoft.com/office/drawing/2014/main" id="{02478CE4-1321-4125-B2D1-81BB49AD07F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2836" y="6189437"/>
            <a:ext cx="1529255" cy="241298"/>
            <a:chOff x="1338" y="4022"/>
            <a:chExt cx="488" cy="77"/>
          </a:xfrm>
          <a:solidFill>
            <a:schemeClr val="bg1"/>
          </a:solidFill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0DFA20B9-8ADC-4D93-A136-C16150B96F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4B99139C-09B9-4331-8DD8-A65E5DDB5A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83CF0F54-E5C2-4A54-ABE1-2D13CAB3BB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2B3FEBC9-7EE9-42FD-B310-54E825C074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6A631F8A-EEDB-4558-890C-69A07786B3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FF36DDF5-2B3E-4782-8892-FAC6FFDD7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48BAFB8-F272-42B1-84F9-7236DA2A7508}"/>
              </a:ext>
            </a:extLst>
          </p:cNvPr>
          <p:cNvSpPr txBox="1"/>
          <p:nvPr userDrawn="1"/>
        </p:nvSpPr>
        <p:spPr>
          <a:xfrm>
            <a:off x="339053" y="3148221"/>
            <a:ext cx="26202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spc="-60" baseline="0" dirty="0">
                <a:solidFill>
                  <a:schemeClr val="bg1"/>
                </a:solidFill>
              </a:rPr>
              <a:t>ANZSOG.EDU.AU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C322882-46A6-4450-A620-5CD26A711070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6BAA9410-1F16-48F1-8832-DD313E039E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D3165D3B-081B-45BB-A21A-D2BBF02B1B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BC1F940-3F21-43A1-A4E4-3AC78FE74F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ACA5C36E-B8C4-406A-991B-DEEBA7ED073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E6F9856D-3754-41CC-8B33-B6C25DDEDA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01DE631A-961B-4462-BCEE-7F1858601C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289885B1-48ED-46DA-90A1-FE95CF54FBC1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61771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A0E0-5CC6-4BD0-905C-A0021E419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15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209E55C-5560-48B2-B4A8-D452E91F74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5727" y="1083458"/>
            <a:ext cx="4540250" cy="4683163"/>
          </a:xfrm>
          <a:noFill/>
        </p:spPr>
        <p:txBody>
          <a:bodyPr/>
          <a:lstStyle>
            <a:lvl1pPr>
              <a:lnSpc>
                <a:spcPts val="1800"/>
              </a:lnSpc>
              <a:spcBef>
                <a:spcPts val="2000"/>
              </a:spcBef>
              <a:spcAft>
                <a:spcPts val="200"/>
              </a:spcAft>
              <a:defRPr sz="1600" b="1" cap="all" baseline="0">
                <a:solidFill>
                  <a:schemeClr val="tx1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None/>
              <a:tabLst>
                <a:tab pos="288000" algn="l"/>
              </a:tabLst>
              <a:defRPr sz="160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buNone/>
              <a:defRPr sz="1600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600" b="0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ts val="1800"/>
              </a:lnSpc>
              <a:defRPr sz="1600">
                <a:solidFill>
                  <a:schemeClr val="tx1"/>
                </a:solidFill>
              </a:defRPr>
            </a:lvl6pPr>
            <a:lvl7pPr>
              <a:lnSpc>
                <a:spcPts val="1800"/>
              </a:lnSpc>
              <a:defRPr sz="1600">
                <a:solidFill>
                  <a:schemeClr val="tx1"/>
                </a:solidFill>
              </a:defRPr>
            </a:lvl7pPr>
            <a:lvl8pPr>
              <a:lnSpc>
                <a:spcPts val="1800"/>
              </a:lnSpc>
              <a:defRPr sz="1600">
                <a:solidFill>
                  <a:schemeClr val="tx1"/>
                </a:solidFill>
              </a:defRPr>
            </a:lvl8pPr>
            <a:lvl9pPr>
              <a:lnSpc>
                <a:spcPts val="1800"/>
              </a:lnSpc>
              <a:defRPr sz="16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Table of contents. Manually add the numbers and content, to easily navigate through the presentation  and copy and paste headings, select ‘View &gt; Outline View’.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3720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610" y="1790788"/>
            <a:ext cx="8482693" cy="4499175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/>
            </a:lvl1pPr>
            <a:lvl2pPr marL="514350" indent="-171450">
              <a:buFont typeface="Wingdings" panose="05000000000000000000" pitchFamily="2" charset="2"/>
              <a:buChar char="§"/>
              <a:defRPr/>
            </a:lvl2pPr>
            <a:lvl3pPr marL="857250" indent="-171450">
              <a:buFont typeface="Wingdings" panose="05000000000000000000" pitchFamily="2" charset="2"/>
              <a:buChar char="§"/>
              <a:defRPr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59F5E-5B2E-460C-822C-48C8AEBAB83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5785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>
            <a:extLst>
              <a:ext uri="{FF2B5EF4-FFF2-40B4-BE49-F238E27FC236}">
                <a16:creationId xmlns:a16="http://schemas.microsoft.com/office/drawing/2014/main" id="{9F655150-D9D5-4167-AEA6-B16FE0F031E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289301" y="1644650"/>
            <a:ext cx="4954588" cy="4084638"/>
          </a:xfrm>
          <a:custGeom>
            <a:avLst/>
            <a:gdLst>
              <a:gd name="T0" fmla="*/ 4517 w 7560"/>
              <a:gd name="T1" fmla="*/ 6216 h 6216"/>
              <a:gd name="T2" fmla="*/ 4389 w 7560"/>
              <a:gd name="T3" fmla="*/ 6132 h 6216"/>
              <a:gd name="T4" fmla="*/ 3605 w 7560"/>
              <a:gd name="T5" fmla="*/ 4341 h 6216"/>
              <a:gd name="T6" fmla="*/ 140 w 7560"/>
              <a:gd name="T7" fmla="*/ 4341 h 6216"/>
              <a:gd name="T8" fmla="*/ 0 w 7560"/>
              <a:gd name="T9" fmla="*/ 4201 h 6216"/>
              <a:gd name="T10" fmla="*/ 0 w 7560"/>
              <a:gd name="T11" fmla="*/ 140 h 6216"/>
              <a:gd name="T12" fmla="*/ 140 w 7560"/>
              <a:gd name="T13" fmla="*/ 0 h 6216"/>
              <a:gd name="T14" fmla="*/ 7420 w 7560"/>
              <a:gd name="T15" fmla="*/ 0 h 6216"/>
              <a:gd name="T16" fmla="*/ 7560 w 7560"/>
              <a:gd name="T17" fmla="*/ 140 h 6216"/>
              <a:gd name="T18" fmla="*/ 7560 w 7560"/>
              <a:gd name="T19" fmla="*/ 4201 h 6216"/>
              <a:gd name="T20" fmla="*/ 7420 w 7560"/>
              <a:gd name="T21" fmla="*/ 4341 h 6216"/>
              <a:gd name="T22" fmla="*/ 5429 w 7560"/>
              <a:gd name="T23" fmla="*/ 4341 h 6216"/>
              <a:gd name="T24" fmla="*/ 4645 w 7560"/>
              <a:gd name="T25" fmla="*/ 6132 h 6216"/>
              <a:gd name="T26" fmla="*/ 4517 w 7560"/>
              <a:gd name="T27" fmla="*/ 6216 h 6216"/>
              <a:gd name="T28" fmla="*/ 280 w 7560"/>
              <a:gd name="T29" fmla="*/ 4061 h 6216"/>
              <a:gd name="T30" fmla="*/ 3697 w 7560"/>
              <a:gd name="T31" fmla="*/ 4061 h 6216"/>
              <a:gd name="T32" fmla="*/ 3825 w 7560"/>
              <a:gd name="T33" fmla="*/ 4145 h 6216"/>
              <a:gd name="T34" fmla="*/ 4517 w 7560"/>
              <a:gd name="T35" fmla="*/ 5727 h 6216"/>
              <a:gd name="T36" fmla="*/ 5209 w 7560"/>
              <a:gd name="T37" fmla="*/ 4145 h 6216"/>
              <a:gd name="T38" fmla="*/ 5337 w 7560"/>
              <a:gd name="T39" fmla="*/ 4061 h 6216"/>
              <a:gd name="T40" fmla="*/ 7280 w 7560"/>
              <a:gd name="T41" fmla="*/ 4061 h 6216"/>
              <a:gd name="T42" fmla="*/ 7280 w 7560"/>
              <a:gd name="T43" fmla="*/ 280 h 6216"/>
              <a:gd name="T44" fmla="*/ 280 w 7560"/>
              <a:gd name="T45" fmla="*/ 280 h 6216"/>
              <a:gd name="T46" fmla="*/ 280 w 7560"/>
              <a:gd name="T47" fmla="*/ 4061 h 6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560" h="6216">
                <a:moveTo>
                  <a:pt x="4517" y="6216"/>
                </a:moveTo>
                <a:cubicBezTo>
                  <a:pt x="4461" y="6216"/>
                  <a:pt x="4411" y="6183"/>
                  <a:pt x="4389" y="6132"/>
                </a:cubicBezTo>
                <a:cubicBezTo>
                  <a:pt x="3605" y="4341"/>
                  <a:pt x="3605" y="4341"/>
                  <a:pt x="3605" y="4341"/>
                </a:cubicBezTo>
                <a:cubicBezTo>
                  <a:pt x="140" y="4341"/>
                  <a:pt x="140" y="4341"/>
                  <a:pt x="140" y="4341"/>
                </a:cubicBezTo>
                <a:cubicBezTo>
                  <a:pt x="63" y="4341"/>
                  <a:pt x="0" y="4279"/>
                  <a:pt x="0" y="420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ubicBezTo>
                  <a:pt x="7420" y="0"/>
                  <a:pt x="7420" y="0"/>
                  <a:pt x="7420" y="0"/>
                </a:cubicBezTo>
                <a:cubicBezTo>
                  <a:pt x="7497" y="0"/>
                  <a:pt x="7560" y="63"/>
                  <a:pt x="7560" y="140"/>
                </a:cubicBezTo>
                <a:cubicBezTo>
                  <a:pt x="7560" y="4201"/>
                  <a:pt x="7560" y="4201"/>
                  <a:pt x="7560" y="4201"/>
                </a:cubicBezTo>
                <a:cubicBezTo>
                  <a:pt x="7560" y="4279"/>
                  <a:pt x="7497" y="4341"/>
                  <a:pt x="7420" y="4341"/>
                </a:cubicBezTo>
                <a:cubicBezTo>
                  <a:pt x="5429" y="4341"/>
                  <a:pt x="5429" y="4341"/>
                  <a:pt x="5429" y="4341"/>
                </a:cubicBezTo>
                <a:cubicBezTo>
                  <a:pt x="4645" y="6132"/>
                  <a:pt x="4645" y="6132"/>
                  <a:pt x="4645" y="6132"/>
                </a:cubicBezTo>
                <a:cubicBezTo>
                  <a:pt x="4623" y="6183"/>
                  <a:pt x="4573" y="6216"/>
                  <a:pt x="4517" y="6216"/>
                </a:cubicBezTo>
                <a:close/>
                <a:moveTo>
                  <a:pt x="280" y="4061"/>
                </a:moveTo>
                <a:cubicBezTo>
                  <a:pt x="3697" y="4061"/>
                  <a:pt x="3697" y="4061"/>
                  <a:pt x="3697" y="4061"/>
                </a:cubicBezTo>
                <a:cubicBezTo>
                  <a:pt x="3753" y="4061"/>
                  <a:pt x="3803" y="4094"/>
                  <a:pt x="3825" y="4145"/>
                </a:cubicBezTo>
                <a:cubicBezTo>
                  <a:pt x="4517" y="5727"/>
                  <a:pt x="4517" y="5727"/>
                  <a:pt x="4517" y="5727"/>
                </a:cubicBezTo>
                <a:cubicBezTo>
                  <a:pt x="5209" y="4145"/>
                  <a:pt x="5209" y="4145"/>
                  <a:pt x="5209" y="4145"/>
                </a:cubicBezTo>
                <a:cubicBezTo>
                  <a:pt x="5231" y="4094"/>
                  <a:pt x="5281" y="4061"/>
                  <a:pt x="5337" y="4061"/>
                </a:cubicBezTo>
                <a:cubicBezTo>
                  <a:pt x="7280" y="4061"/>
                  <a:pt x="7280" y="4061"/>
                  <a:pt x="7280" y="4061"/>
                </a:cubicBezTo>
                <a:cubicBezTo>
                  <a:pt x="7280" y="280"/>
                  <a:pt x="7280" y="280"/>
                  <a:pt x="7280" y="280"/>
                </a:cubicBezTo>
                <a:cubicBezTo>
                  <a:pt x="280" y="280"/>
                  <a:pt x="280" y="280"/>
                  <a:pt x="280" y="280"/>
                </a:cubicBezTo>
                <a:lnTo>
                  <a:pt x="280" y="4061"/>
                </a:lnTo>
                <a:close/>
              </a:path>
            </a:pathLst>
          </a:custGeom>
          <a:solidFill>
            <a:srgbClr val="FFCA0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43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DBC8C10-A966-4DC2-97AC-8D9958F0EBA3}"/>
              </a:ext>
            </a:extLst>
          </p:cNvPr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02D4B2B7-E880-4CFD-8BBD-58A9D55FFC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5518" y="-1"/>
            <a:ext cx="9149518" cy="6048000"/>
          </a:xfrm>
          <a:solidFill>
            <a:schemeClr val="bg1">
              <a:lumMod val="65000"/>
            </a:schemeClr>
          </a:solidFill>
        </p:spPr>
        <p:txBody>
          <a:bodyPr lIns="6480000" tIns="216000" rIns="432000" bIns="216000" anchor="ctr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2899092-8E70-4DB3-A4BD-EE67573B8D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482" y="771664"/>
            <a:ext cx="8316000" cy="25200"/>
          </a:xfrm>
          <a:custGeom>
            <a:avLst/>
            <a:gdLst>
              <a:gd name="connsiteX0" fmla="*/ 0 w 8316000"/>
              <a:gd name="connsiteY0" fmla="*/ 0 h 25200"/>
              <a:gd name="connsiteX1" fmla="*/ 8316000 w 8316000"/>
              <a:gd name="connsiteY1" fmla="*/ 0 h 25200"/>
              <a:gd name="connsiteX2" fmla="*/ 8316000 w 8316000"/>
              <a:gd name="connsiteY2" fmla="*/ 25200 h 25200"/>
              <a:gd name="connsiteX3" fmla="*/ 0 w 8316000"/>
              <a:gd name="connsiteY3" fmla="*/ 25200 h 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000" h="25200">
                <a:moveTo>
                  <a:pt x="0" y="0"/>
                </a:moveTo>
                <a:lnTo>
                  <a:pt x="8316000" y="0"/>
                </a:lnTo>
                <a:lnTo>
                  <a:pt x="8316000" y="25200"/>
                </a:lnTo>
                <a:lnTo>
                  <a:pt x="0" y="252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>
            <a:noAutofit/>
          </a:bodyPr>
          <a:lstStyle>
            <a:lvl1pPr>
              <a:lnSpc>
                <a:spcPct val="60000"/>
              </a:lnSpc>
              <a:defRPr sz="200">
                <a:noFill/>
              </a:defRPr>
            </a:lvl1pPr>
            <a:lvl2pPr marL="0" indent="0">
              <a:lnSpc>
                <a:spcPct val="60000"/>
              </a:lnSpc>
              <a:buNone/>
              <a:defRPr sz="200">
                <a:noFill/>
              </a:defRPr>
            </a:lvl2pPr>
            <a:lvl3pPr marL="0" indent="0">
              <a:lnSpc>
                <a:spcPct val="60000"/>
              </a:lnSpc>
              <a:buNone/>
              <a:defRPr sz="200">
                <a:noFill/>
              </a:defRPr>
            </a:lvl3pPr>
            <a:lvl4pPr>
              <a:lnSpc>
                <a:spcPct val="60000"/>
              </a:lnSpc>
              <a:defRPr sz="200" b="0">
                <a:noFill/>
              </a:defRPr>
            </a:lvl4pPr>
            <a:lvl5pPr>
              <a:lnSpc>
                <a:spcPct val="60000"/>
              </a:lnSpc>
              <a:defRPr sz="200">
                <a:noFill/>
              </a:defRPr>
            </a:lvl5pPr>
            <a:lvl6pPr>
              <a:lnSpc>
                <a:spcPct val="60000"/>
              </a:lnSpc>
              <a:defRPr sz="200">
                <a:noFill/>
              </a:defRPr>
            </a:lvl6pPr>
            <a:lvl7pPr>
              <a:lnSpc>
                <a:spcPct val="60000"/>
              </a:lnSpc>
              <a:defRPr sz="200">
                <a:noFill/>
              </a:defRPr>
            </a:lvl7pPr>
            <a:lvl8pPr>
              <a:lnSpc>
                <a:spcPct val="60000"/>
              </a:lnSpc>
              <a:defRPr sz="200">
                <a:noFill/>
              </a:defRPr>
            </a:lvl8pPr>
            <a:lvl9pPr>
              <a:lnSpc>
                <a:spcPct val="60000"/>
              </a:lnSpc>
              <a:defRPr sz="200">
                <a:noFill/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9C26EB-663A-4014-A19F-C8E509FACEC3}"/>
              </a:ext>
            </a:extLst>
          </p:cNvPr>
          <p:cNvSpPr txBox="1"/>
          <p:nvPr userDrawn="1"/>
        </p:nvSpPr>
        <p:spPr>
          <a:xfrm>
            <a:off x="266415" y="6357937"/>
            <a:ext cx="18583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chemeClr val="bg1"/>
                </a:solidFill>
              </a:rPr>
              <a:t>ANZSOG.EDU.AU        @ANZSOG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3964036C-D6CC-4FDA-98AA-E3814912C9C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24075" y="6384952"/>
            <a:ext cx="774700" cy="122238"/>
            <a:chOff x="1338" y="4022"/>
            <a:chExt cx="488" cy="77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D0524877-11AB-4CC6-ACA1-A709647643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084D8A64-6C74-458A-9EE9-828129CA87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C4C0E64-8B2E-42AD-BDB3-2E7BDC3B52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E45BC4E-6D45-4037-9F91-8D6449ABA9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129660C8-7F95-4FB1-9D92-648BADDAB93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9DA64065-FD19-46EC-9371-27A9EB76A7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Freeform: Shape 33">
            <a:extLst>
              <a:ext uri="{FF2B5EF4-FFF2-40B4-BE49-F238E27FC236}">
                <a16:creationId xmlns:a16="http://schemas.microsoft.com/office/drawing/2014/main" id="{CF4A7E28-7921-4777-8952-4AA56EA276E0}"/>
              </a:ext>
            </a:extLst>
          </p:cNvPr>
          <p:cNvSpPr txBox="1">
            <a:spLocks/>
          </p:cNvSpPr>
          <p:nvPr userDrawn="1"/>
        </p:nvSpPr>
        <p:spPr>
          <a:xfrm>
            <a:off x="7709914" y="417627"/>
            <a:ext cx="1011255" cy="176005"/>
          </a:xfrm>
          <a:custGeom>
            <a:avLst/>
            <a:gdLst>
              <a:gd name="connsiteX0" fmla="*/ 0 w 8316000"/>
              <a:gd name="connsiteY0" fmla="*/ 0 h 25200"/>
              <a:gd name="connsiteX1" fmla="*/ 8316000 w 8316000"/>
              <a:gd name="connsiteY1" fmla="*/ 0 h 25200"/>
              <a:gd name="connsiteX2" fmla="*/ 8316000 w 8316000"/>
              <a:gd name="connsiteY2" fmla="*/ 25200 h 25200"/>
              <a:gd name="connsiteX3" fmla="*/ 0 w 8316000"/>
              <a:gd name="connsiteY3" fmla="*/ 25200 h 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000" h="25200">
                <a:moveTo>
                  <a:pt x="0" y="0"/>
                </a:moveTo>
                <a:lnTo>
                  <a:pt x="8316000" y="0"/>
                </a:lnTo>
                <a:lnTo>
                  <a:pt x="8316000" y="25200"/>
                </a:lnTo>
                <a:lnTo>
                  <a:pt x="0" y="252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lIns="0" tIns="0" rIns="0" bIns="0">
            <a:noAutofit/>
          </a:bodyPr>
          <a:lstStyle>
            <a:lvl1pPr marL="0" indent="0" algn="l" defTabSz="685800" rtl="0" eaLnBrk="1" latinLnBrk="0" hangingPunct="1">
              <a:lnSpc>
                <a:spcPct val="6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6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6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6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" b="0" kern="1200">
                <a:noFill/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6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"/>
              <a:t>Edit Master text styles</a:t>
            </a:r>
          </a:p>
          <a:p>
            <a:pPr lvl="1"/>
            <a:r>
              <a:rPr lang="en-US" sz="200"/>
              <a:t>Second level</a:t>
            </a:r>
          </a:p>
          <a:p>
            <a:pPr lvl="2"/>
            <a:r>
              <a:rPr lang="en-US" sz="200"/>
              <a:t>Third level</a:t>
            </a:r>
          </a:p>
          <a:p>
            <a:pPr lvl="3"/>
            <a:r>
              <a:rPr lang="en-US" sz="200"/>
              <a:t>Fourth level</a:t>
            </a:r>
          </a:p>
          <a:p>
            <a:pPr lvl="4"/>
            <a:r>
              <a:rPr lang="en-US" sz="200"/>
              <a:t>Fifth level</a:t>
            </a:r>
          </a:p>
          <a:p>
            <a:pPr lvl="5"/>
            <a:r>
              <a:rPr lang="en-US" sz="200"/>
              <a:t>Sixth level</a:t>
            </a:r>
          </a:p>
          <a:p>
            <a:pPr lvl="6"/>
            <a:r>
              <a:rPr lang="en-US" sz="200"/>
              <a:t>Seventh level</a:t>
            </a:r>
          </a:p>
          <a:p>
            <a:pPr lvl="7"/>
            <a:r>
              <a:rPr lang="en-US" sz="200"/>
              <a:t>Eighth level</a:t>
            </a:r>
          </a:p>
          <a:p>
            <a:pPr lvl="8"/>
            <a:r>
              <a:rPr lang="en-US" sz="200"/>
              <a:t>Ninth level</a:t>
            </a:r>
            <a:endParaRPr lang="en-AU" sz="200" dirty="0"/>
          </a:p>
        </p:txBody>
      </p:sp>
    </p:spTree>
    <p:extLst>
      <p:ext uri="{BB962C8B-B14F-4D97-AF65-F5344CB8AC3E}">
        <p14:creationId xmlns:p14="http://schemas.microsoft.com/office/powerpoint/2010/main" val="413819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24365" y="1255116"/>
            <a:ext cx="4219636" cy="4792882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20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6EE260-8842-4149-9930-1512C25D23CE}"/>
              </a:ext>
            </a:extLst>
          </p:cNvPr>
          <p:cNvSpPr/>
          <p:nvPr userDrawn="1"/>
        </p:nvSpPr>
        <p:spPr>
          <a:xfrm>
            <a:off x="-5520" y="-2"/>
            <a:ext cx="9149519" cy="6048000"/>
          </a:xfrm>
          <a:custGeom>
            <a:avLst/>
            <a:gdLst>
              <a:gd name="connsiteX0" fmla="*/ 0 w 9144000"/>
              <a:gd name="connsiteY0" fmla="*/ 0 h 6193410"/>
              <a:gd name="connsiteX1" fmla="*/ 9144000 w 9144000"/>
              <a:gd name="connsiteY1" fmla="*/ 0 h 6193410"/>
              <a:gd name="connsiteX2" fmla="*/ 9144000 w 9144000"/>
              <a:gd name="connsiteY2" fmla="*/ 6193410 h 6193410"/>
              <a:gd name="connsiteX3" fmla="*/ 0 w 914400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193410">
                <a:moveTo>
                  <a:pt x="0" y="0"/>
                </a:moveTo>
                <a:lnTo>
                  <a:pt x="9144000" y="0"/>
                </a:lnTo>
                <a:lnTo>
                  <a:pt x="9144000" y="6193410"/>
                </a:lnTo>
                <a:lnTo>
                  <a:pt x="0" y="619341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F851EC-8017-4384-A88C-24ACD1706F4F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E4D70FF-4621-4E9C-BE2F-AF9B4BF262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C1A3882-0A17-4969-8B53-BE85F262A1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8F4B680-F7BC-46E0-92C9-B14C90EEB4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DA7BC24-655C-436F-AA14-8211B370955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6355F51-DE84-4C18-A470-9A85904416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9DFA268-A142-4C73-A881-4C5BCECA1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0FEE40D-46EE-46C5-B16F-212F3C22273B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3E48F2-9E3E-4C90-B3F9-B2F61CEA4F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87995" y="1560695"/>
            <a:ext cx="3702627" cy="372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5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6EE260-8842-4149-9930-1512C25D23CE}"/>
              </a:ext>
            </a:extLst>
          </p:cNvPr>
          <p:cNvSpPr/>
          <p:nvPr userDrawn="1"/>
        </p:nvSpPr>
        <p:spPr>
          <a:xfrm>
            <a:off x="-5520" y="-2"/>
            <a:ext cx="9149519" cy="6048000"/>
          </a:xfrm>
          <a:custGeom>
            <a:avLst/>
            <a:gdLst>
              <a:gd name="connsiteX0" fmla="*/ 0 w 9144000"/>
              <a:gd name="connsiteY0" fmla="*/ 0 h 6193410"/>
              <a:gd name="connsiteX1" fmla="*/ 9144000 w 9144000"/>
              <a:gd name="connsiteY1" fmla="*/ 0 h 6193410"/>
              <a:gd name="connsiteX2" fmla="*/ 9144000 w 9144000"/>
              <a:gd name="connsiteY2" fmla="*/ 6193410 h 6193410"/>
              <a:gd name="connsiteX3" fmla="*/ 0 w 914400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193410">
                <a:moveTo>
                  <a:pt x="0" y="0"/>
                </a:moveTo>
                <a:lnTo>
                  <a:pt x="9144000" y="0"/>
                </a:lnTo>
                <a:lnTo>
                  <a:pt x="9144000" y="6193410"/>
                </a:lnTo>
                <a:lnTo>
                  <a:pt x="0" y="6193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F851EC-8017-4384-A88C-24ACD1706F4F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E4D70FF-4621-4E9C-BE2F-AF9B4BF262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C1A3882-0A17-4969-8B53-BE85F262A1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8F4B680-F7BC-46E0-92C9-B14C90EEB4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DA7BC24-655C-436F-AA14-8211B370955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6355F51-DE84-4C18-A470-9A85904416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9DFA268-A142-4C73-A881-4C5BCECA1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0FEE40D-46EE-46C5-B16F-212F3C22273B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5063D3FF-AD0B-45CF-9832-7AAB8B21C23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4839643" y="1730112"/>
            <a:ext cx="3829158" cy="3791163"/>
          </a:xfrm>
          <a:custGeom>
            <a:avLst/>
            <a:gdLst>
              <a:gd name="T0" fmla="*/ 545 w 6098"/>
              <a:gd name="T1" fmla="*/ 6023 h 6023"/>
              <a:gd name="T2" fmla="*/ 447 w 6098"/>
              <a:gd name="T3" fmla="*/ 5940 h 6023"/>
              <a:gd name="T4" fmla="*/ 528 w 6098"/>
              <a:gd name="T5" fmla="*/ 5824 h 6023"/>
              <a:gd name="T6" fmla="*/ 1516 w 6098"/>
              <a:gd name="T7" fmla="*/ 5650 h 6023"/>
              <a:gd name="T8" fmla="*/ 0 w 6098"/>
              <a:gd name="T9" fmla="*/ 3253 h 6023"/>
              <a:gd name="T10" fmla="*/ 299 w 6098"/>
              <a:gd name="T11" fmla="*/ 2029 h 6023"/>
              <a:gd name="T12" fmla="*/ 434 w 6098"/>
              <a:gd name="T13" fmla="*/ 1987 h 6023"/>
              <a:gd name="T14" fmla="*/ 477 w 6098"/>
              <a:gd name="T15" fmla="*/ 2121 h 6023"/>
              <a:gd name="T16" fmla="*/ 200 w 6098"/>
              <a:gd name="T17" fmla="*/ 3253 h 6023"/>
              <a:gd name="T18" fmla="*/ 1576 w 6098"/>
              <a:gd name="T19" fmla="*/ 5457 h 6023"/>
              <a:gd name="T20" fmla="*/ 1286 w 6098"/>
              <a:gd name="T21" fmla="*/ 4611 h 6023"/>
              <a:gd name="T22" fmla="*/ 1348 w 6098"/>
              <a:gd name="T23" fmla="*/ 4484 h 6023"/>
              <a:gd name="T24" fmla="*/ 1475 w 6098"/>
              <a:gd name="T25" fmla="*/ 4546 h 6023"/>
              <a:gd name="T26" fmla="*/ 1862 w 6098"/>
              <a:gd name="T27" fmla="*/ 5675 h 6023"/>
              <a:gd name="T28" fmla="*/ 1854 w 6098"/>
              <a:gd name="T29" fmla="*/ 5758 h 6023"/>
              <a:gd name="T30" fmla="*/ 1785 w 6098"/>
              <a:gd name="T31" fmla="*/ 5806 h 6023"/>
              <a:gd name="T32" fmla="*/ 563 w 6098"/>
              <a:gd name="T33" fmla="*/ 6021 h 6023"/>
              <a:gd name="T34" fmla="*/ 545 w 6098"/>
              <a:gd name="T35" fmla="*/ 6023 h 6023"/>
              <a:gd name="T36" fmla="*/ 2848 w 6098"/>
              <a:gd name="T37" fmla="*/ 5898 h 6023"/>
              <a:gd name="T38" fmla="*/ 2748 w 6098"/>
              <a:gd name="T39" fmla="*/ 5805 h 6023"/>
              <a:gd name="T40" fmla="*/ 2840 w 6098"/>
              <a:gd name="T41" fmla="*/ 5698 h 6023"/>
              <a:gd name="T42" fmla="*/ 5101 w 6098"/>
              <a:gd name="T43" fmla="*/ 3253 h 6023"/>
              <a:gd name="T44" fmla="*/ 5078 w 6098"/>
              <a:gd name="T45" fmla="*/ 2913 h 6023"/>
              <a:gd name="T46" fmla="*/ 4496 w 6098"/>
              <a:gd name="T47" fmla="*/ 3651 h 6023"/>
              <a:gd name="T48" fmla="*/ 4355 w 6098"/>
              <a:gd name="T49" fmla="*/ 3668 h 6023"/>
              <a:gd name="T50" fmla="*/ 4339 w 6098"/>
              <a:gd name="T51" fmla="*/ 3527 h 6023"/>
              <a:gd name="T52" fmla="*/ 5068 w 6098"/>
              <a:gd name="T53" fmla="*/ 2602 h 6023"/>
              <a:gd name="T54" fmla="*/ 5143 w 6098"/>
              <a:gd name="T55" fmla="*/ 2564 h 6023"/>
              <a:gd name="T56" fmla="*/ 5221 w 6098"/>
              <a:gd name="T57" fmla="*/ 2597 h 6023"/>
              <a:gd name="T58" fmla="*/ 6060 w 6098"/>
              <a:gd name="T59" fmla="*/ 3511 h 6023"/>
              <a:gd name="T60" fmla="*/ 6054 w 6098"/>
              <a:gd name="T61" fmla="*/ 3652 h 6023"/>
              <a:gd name="T62" fmla="*/ 5913 w 6098"/>
              <a:gd name="T63" fmla="*/ 3646 h 6023"/>
              <a:gd name="T64" fmla="*/ 5286 w 6098"/>
              <a:gd name="T65" fmla="*/ 2963 h 6023"/>
              <a:gd name="T66" fmla="*/ 5301 w 6098"/>
              <a:gd name="T67" fmla="*/ 3253 h 6023"/>
              <a:gd name="T68" fmla="*/ 4592 w 6098"/>
              <a:gd name="T69" fmla="*/ 5060 h 6023"/>
              <a:gd name="T70" fmla="*/ 2856 w 6098"/>
              <a:gd name="T71" fmla="*/ 5897 h 6023"/>
              <a:gd name="T72" fmla="*/ 2848 w 6098"/>
              <a:gd name="T73" fmla="*/ 5898 h 6023"/>
              <a:gd name="T74" fmla="*/ 4662 w 6098"/>
              <a:gd name="T75" fmla="*/ 1783 h 6023"/>
              <a:gd name="T76" fmla="*/ 4583 w 6098"/>
              <a:gd name="T77" fmla="*/ 1744 h 6023"/>
              <a:gd name="T78" fmla="*/ 2651 w 6098"/>
              <a:gd name="T79" fmla="*/ 801 h 6023"/>
              <a:gd name="T80" fmla="*/ 1278 w 6098"/>
              <a:gd name="T81" fmla="*/ 1222 h 6023"/>
              <a:gd name="T82" fmla="*/ 2276 w 6098"/>
              <a:gd name="T83" fmla="*/ 1388 h 6023"/>
              <a:gd name="T84" fmla="*/ 2358 w 6098"/>
              <a:gd name="T85" fmla="*/ 1503 h 6023"/>
              <a:gd name="T86" fmla="*/ 2243 w 6098"/>
              <a:gd name="T87" fmla="*/ 1585 h 6023"/>
              <a:gd name="T88" fmla="*/ 1066 w 6098"/>
              <a:gd name="T89" fmla="*/ 1389 h 6023"/>
              <a:gd name="T90" fmla="*/ 996 w 6098"/>
              <a:gd name="T91" fmla="*/ 1342 h 6023"/>
              <a:gd name="T92" fmla="*/ 987 w 6098"/>
              <a:gd name="T93" fmla="*/ 1259 h 6023"/>
              <a:gd name="T94" fmla="*/ 1380 w 6098"/>
              <a:gd name="T95" fmla="*/ 81 h 6023"/>
              <a:gd name="T96" fmla="*/ 1506 w 6098"/>
              <a:gd name="T97" fmla="*/ 17 h 6023"/>
              <a:gd name="T98" fmla="*/ 1569 w 6098"/>
              <a:gd name="T99" fmla="*/ 144 h 6023"/>
              <a:gd name="T100" fmla="*/ 1292 w 6098"/>
              <a:gd name="T101" fmla="*/ 976 h 6023"/>
              <a:gd name="T102" fmla="*/ 2651 w 6098"/>
              <a:gd name="T103" fmla="*/ 601 h 6023"/>
              <a:gd name="T104" fmla="*/ 4740 w 6098"/>
              <a:gd name="T105" fmla="*/ 1621 h 6023"/>
              <a:gd name="T106" fmla="*/ 4723 w 6098"/>
              <a:gd name="T107" fmla="*/ 1762 h 6023"/>
              <a:gd name="T108" fmla="*/ 4662 w 6098"/>
              <a:gd name="T109" fmla="*/ 1783 h 6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98" h="6023">
                <a:moveTo>
                  <a:pt x="545" y="6023"/>
                </a:moveTo>
                <a:cubicBezTo>
                  <a:pt x="498" y="6023"/>
                  <a:pt x="456" y="5989"/>
                  <a:pt x="447" y="5940"/>
                </a:cubicBezTo>
                <a:cubicBezTo>
                  <a:pt x="438" y="5886"/>
                  <a:pt x="474" y="5834"/>
                  <a:pt x="528" y="5824"/>
                </a:cubicBezTo>
                <a:cubicBezTo>
                  <a:pt x="1516" y="5650"/>
                  <a:pt x="1516" y="5650"/>
                  <a:pt x="1516" y="5650"/>
                </a:cubicBezTo>
                <a:cubicBezTo>
                  <a:pt x="594" y="5213"/>
                  <a:pt x="0" y="4277"/>
                  <a:pt x="0" y="3253"/>
                </a:cubicBezTo>
                <a:cubicBezTo>
                  <a:pt x="0" y="2828"/>
                  <a:pt x="104" y="2404"/>
                  <a:pt x="299" y="2029"/>
                </a:cubicBezTo>
                <a:cubicBezTo>
                  <a:pt x="325" y="1980"/>
                  <a:pt x="385" y="1961"/>
                  <a:pt x="434" y="1987"/>
                </a:cubicBezTo>
                <a:cubicBezTo>
                  <a:pt x="483" y="2012"/>
                  <a:pt x="502" y="2072"/>
                  <a:pt x="477" y="2121"/>
                </a:cubicBezTo>
                <a:cubicBezTo>
                  <a:pt x="296" y="2468"/>
                  <a:pt x="200" y="2860"/>
                  <a:pt x="200" y="3253"/>
                </a:cubicBezTo>
                <a:cubicBezTo>
                  <a:pt x="200" y="4191"/>
                  <a:pt x="738" y="5047"/>
                  <a:pt x="1576" y="5457"/>
                </a:cubicBezTo>
                <a:cubicBezTo>
                  <a:pt x="1286" y="4611"/>
                  <a:pt x="1286" y="4611"/>
                  <a:pt x="1286" y="4611"/>
                </a:cubicBezTo>
                <a:cubicBezTo>
                  <a:pt x="1268" y="4559"/>
                  <a:pt x="1295" y="4502"/>
                  <a:pt x="1348" y="4484"/>
                </a:cubicBezTo>
                <a:cubicBezTo>
                  <a:pt x="1400" y="4466"/>
                  <a:pt x="1457" y="4494"/>
                  <a:pt x="1475" y="4546"/>
                </a:cubicBezTo>
                <a:cubicBezTo>
                  <a:pt x="1862" y="5675"/>
                  <a:pt x="1862" y="5675"/>
                  <a:pt x="1862" y="5675"/>
                </a:cubicBezTo>
                <a:cubicBezTo>
                  <a:pt x="1872" y="5703"/>
                  <a:pt x="1869" y="5733"/>
                  <a:pt x="1854" y="5758"/>
                </a:cubicBezTo>
                <a:cubicBezTo>
                  <a:pt x="1839" y="5784"/>
                  <a:pt x="1814" y="5801"/>
                  <a:pt x="1785" y="5806"/>
                </a:cubicBezTo>
                <a:cubicBezTo>
                  <a:pt x="563" y="6021"/>
                  <a:pt x="563" y="6021"/>
                  <a:pt x="563" y="6021"/>
                </a:cubicBezTo>
                <a:cubicBezTo>
                  <a:pt x="557" y="6022"/>
                  <a:pt x="551" y="6023"/>
                  <a:pt x="545" y="6023"/>
                </a:cubicBezTo>
                <a:close/>
                <a:moveTo>
                  <a:pt x="2848" y="5898"/>
                </a:moveTo>
                <a:cubicBezTo>
                  <a:pt x="2796" y="5898"/>
                  <a:pt x="2752" y="5858"/>
                  <a:pt x="2748" y="5805"/>
                </a:cubicBezTo>
                <a:cubicBezTo>
                  <a:pt x="2744" y="5750"/>
                  <a:pt x="2785" y="5702"/>
                  <a:pt x="2840" y="5698"/>
                </a:cubicBezTo>
                <a:cubicBezTo>
                  <a:pt x="4108" y="5601"/>
                  <a:pt x="5101" y="4527"/>
                  <a:pt x="5101" y="3253"/>
                </a:cubicBezTo>
                <a:cubicBezTo>
                  <a:pt x="5101" y="3139"/>
                  <a:pt x="5094" y="3025"/>
                  <a:pt x="5078" y="2913"/>
                </a:cubicBezTo>
                <a:cubicBezTo>
                  <a:pt x="4496" y="3651"/>
                  <a:pt x="4496" y="3651"/>
                  <a:pt x="4496" y="3651"/>
                </a:cubicBezTo>
                <a:cubicBezTo>
                  <a:pt x="4462" y="3694"/>
                  <a:pt x="4399" y="3702"/>
                  <a:pt x="4355" y="3668"/>
                </a:cubicBezTo>
                <a:cubicBezTo>
                  <a:pt x="4312" y="3633"/>
                  <a:pt x="4305" y="3571"/>
                  <a:pt x="4339" y="3527"/>
                </a:cubicBezTo>
                <a:cubicBezTo>
                  <a:pt x="5068" y="2602"/>
                  <a:pt x="5068" y="2602"/>
                  <a:pt x="5068" y="2602"/>
                </a:cubicBezTo>
                <a:cubicBezTo>
                  <a:pt x="5086" y="2579"/>
                  <a:pt x="5114" y="2565"/>
                  <a:pt x="5143" y="2564"/>
                </a:cubicBezTo>
                <a:cubicBezTo>
                  <a:pt x="5172" y="2563"/>
                  <a:pt x="5201" y="2575"/>
                  <a:pt x="5221" y="2597"/>
                </a:cubicBezTo>
                <a:cubicBezTo>
                  <a:pt x="6060" y="3511"/>
                  <a:pt x="6060" y="3511"/>
                  <a:pt x="6060" y="3511"/>
                </a:cubicBezTo>
                <a:cubicBezTo>
                  <a:pt x="6098" y="3551"/>
                  <a:pt x="6095" y="3615"/>
                  <a:pt x="6054" y="3652"/>
                </a:cubicBezTo>
                <a:cubicBezTo>
                  <a:pt x="6014" y="3689"/>
                  <a:pt x="5951" y="3687"/>
                  <a:pt x="5913" y="3646"/>
                </a:cubicBezTo>
                <a:cubicBezTo>
                  <a:pt x="5286" y="2963"/>
                  <a:pt x="5286" y="2963"/>
                  <a:pt x="5286" y="2963"/>
                </a:cubicBezTo>
                <a:cubicBezTo>
                  <a:pt x="5296" y="3059"/>
                  <a:pt x="5301" y="3156"/>
                  <a:pt x="5301" y="3253"/>
                </a:cubicBezTo>
                <a:cubicBezTo>
                  <a:pt x="5301" y="3926"/>
                  <a:pt x="5049" y="4567"/>
                  <a:pt x="4592" y="5060"/>
                </a:cubicBezTo>
                <a:cubicBezTo>
                  <a:pt x="4136" y="5549"/>
                  <a:pt x="3520" y="5847"/>
                  <a:pt x="2856" y="5897"/>
                </a:cubicBezTo>
                <a:cubicBezTo>
                  <a:pt x="2853" y="5898"/>
                  <a:pt x="2850" y="5898"/>
                  <a:pt x="2848" y="5898"/>
                </a:cubicBezTo>
                <a:close/>
                <a:moveTo>
                  <a:pt x="4662" y="1783"/>
                </a:moveTo>
                <a:cubicBezTo>
                  <a:pt x="4632" y="1783"/>
                  <a:pt x="4602" y="1770"/>
                  <a:pt x="4583" y="1744"/>
                </a:cubicBezTo>
                <a:cubicBezTo>
                  <a:pt x="4115" y="1145"/>
                  <a:pt x="3410" y="801"/>
                  <a:pt x="2651" y="801"/>
                </a:cubicBezTo>
                <a:cubicBezTo>
                  <a:pt x="2159" y="801"/>
                  <a:pt x="1684" y="947"/>
                  <a:pt x="1278" y="1222"/>
                </a:cubicBezTo>
                <a:cubicBezTo>
                  <a:pt x="2276" y="1388"/>
                  <a:pt x="2276" y="1388"/>
                  <a:pt x="2276" y="1388"/>
                </a:cubicBezTo>
                <a:cubicBezTo>
                  <a:pt x="2330" y="1397"/>
                  <a:pt x="2367" y="1448"/>
                  <a:pt x="2358" y="1503"/>
                </a:cubicBezTo>
                <a:cubicBezTo>
                  <a:pt x="2349" y="1557"/>
                  <a:pt x="2297" y="1594"/>
                  <a:pt x="2243" y="1585"/>
                </a:cubicBezTo>
                <a:cubicBezTo>
                  <a:pt x="1066" y="1389"/>
                  <a:pt x="1066" y="1389"/>
                  <a:pt x="1066" y="1389"/>
                </a:cubicBezTo>
                <a:cubicBezTo>
                  <a:pt x="1037" y="1384"/>
                  <a:pt x="1011" y="1367"/>
                  <a:pt x="996" y="1342"/>
                </a:cubicBezTo>
                <a:cubicBezTo>
                  <a:pt x="981" y="1317"/>
                  <a:pt x="978" y="1286"/>
                  <a:pt x="987" y="1259"/>
                </a:cubicBezTo>
                <a:cubicBezTo>
                  <a:pt x="1380" y="81"/>
                  <a:pt x="1380" y="81"/>
                  <a:pt x="1380" y="81"/>
                </a:cubicBezTo>
                <a:cubicBezTo>
                  <a:pt x="1397" y="28"/>
                  <a:pt x="1454" y="0"/>
                  <a:pt x="1506" y="17"/>
                </a:cubicBezTo>
                <a:cubicBezTo>
                  <a:pt x="1558" y="35"/>
                  <a:pt x="1587" y="91"/>
                  <a:pt x="1569" y="144"/>
                </a:cubicBezTo>
                <a:cubicBezTo>
                  <a:pt x="1292" y="976"/>
                  <a:pt x="1292" y="976"/>
                  <a:pt x="1292" y="976"/>
                </a:cubicBezTo>
                <a:cubicBezTo>
                  <a:pt x="1702" y="730"/>
                  <a:pt x="2169" y="601"/>
                  <a:pt x="2651" y="601"/>
                </a:cubicBezTo>
                <a:cubicBezTo>
                  <a:pt x="3472" y="601"/>
                  <a:pt x="4234" y="973"/>
                  <a:pt x="4740" y="1621"/>
                </a:cubicBezTo>
                <a:cubicBezTo>
                  <a:pt x="4774" y="1665"/>
                  <a:pt x="4767" y="1728"/>
                  <a:pt x="4723" y="1762"/>
                </a:cubicBezTo>
                <a:cubicBezTo>
                  <a:pt x="4705" y="1776"/>
                  <a:pt x="4683" y="1783"/>
                  <a:pt x="4662" y="17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16071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6EE260-8842-4149-9930-1512C25D23CE}"/>
              </a:ext>
            </a:extLst>
          </p:cNvPr>
          <p:cNvSpPr/>
          <p:nvPr userDrawn="1"/>
        </p:nvSpPr>
        <p:spPr>
          <a:xfrm>
            <a:off x="-5520" y="-2"/>
            <a:ext cx="9149519" cy="6048000"/>
          </a:xfrm>
          <a:custGeom>
            <a:avLst/>
            <a:gdLst>
              <a:gd name="connsiteX0" fmla="*/ 0 w 9144000"/>
              <a:gd name="connsiteY0" fmla="*/ 0 h 6193410"/>
              <a:gd name="connsiteX1" fmla="*/ 9144000 w 9144000"/>
              <a:gd name="connsiteY1" fmla="*/ 0 h 6193410"/>
              <a:gd name="connsiteX2" fmla="*/ 9144000 w 9144000"/>
              <a:gd name="connsiteY2" fmla="*/ 6193410 h 6193410"/>
              <a:gd name="connsiteX3" fmla="*/ 0 w 914400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193410">
                <a:moveTo>
                  <a:pt x="0" y="0"/>
                </a:moveTo>
                <a:lnTo>
                  <a:pt x="9144000" y="0"/>
                </a:lnTo>
                <a:lnTo>
                  <a:pt x="9144000" y="6193410"/>
                </a:lnTo>
                <a:lnTo>
                  <a:pt x="0" y="6193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F851EC-8017-4384-A88C-24ACD1706F4F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E4D70FF-4621-4E9C-BE2F-AF9B4BF262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C1A3882-0A17-4969-8B53-BE85F262A1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8F4B680-F7BC-46E0-92C9-B14C90EEB4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DA7BC24-655C-436F-AA14-8211B370955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6355F51-DE84-4C18-A470-9A85904416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9DFA268-A142-4C73-A881-4C5BCECA1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0FEE40D-46EE-46C5-B16F-212F3C22273B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13598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40800" y="1255116"/>
            <a:ext cx="4903200" cy="4792882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A9D2E38-B639-4E0B-9BDC-77CE83C330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5779" y="1371602"/>
            <a:ext cx="3590240" cy="3451182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2pPr>
            <a:lvl3pPr marL="0" indent="0">
              <a:buNone/>
              <a:defRPr sz="2200">
                <a:latin typeface="Nunito" panose="00000800000000000000" pitchFamily="2" charset="0"/>
              </a:defRPr>
            </a:lvl3pPr>
            <a:lvl4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4pPr>
            <a:lvl5pPr>
              <a:lnSpc>
                <a:spcPct val="85000"/>
              </a:lnSpc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5pPr>
            <a:lvl6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6pPr>
            <a:lvl7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7pPr>
            <a:lvl8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8pPr>
            <a:lvl9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5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322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5777" y="841418"/>
            <a:ext cx="8388482" cy="91853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777" y="1872051"/>
            <a:ext cx="8397042" cy="4041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48314" y="6175377"/>
            <a:ext cx="2495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778" y="363109"/>
            <a:ext cx="44814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000" y="6175377"/>
            <a:ext cx="478819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F5AEA0E0-5CC6-4BD0-905C-A0021E419432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911AE2-55C6-4997-A9F2-05809000C621}"/>
              </a:ext>
            </a:extLst>
          </p:cNvPr>
          <p:cNvGrpSpPr/>
          <p:nvPr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tx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820A2A2-E309-49DE-B5A6-D35F696932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0EC85A7-6C54-475D-977A-89D1713B59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A30D4DDA-BC32-4D8D-97B4-A79C834412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512E9D4D-77E9-4C3B-B526-FFB425CA31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C344AD38-E0B6-4376-AD3E-7A4F23F9A1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2BBBA1D-5B39-41EC-8637-CBD38C628C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676BB9A-AC19-42C1-A8A7-EE41E7176495}"/>
              </a:ext>
            </a:extLst>
          </p:cNvPr>
          <p:cNvSpPr txBox="1"/>
          <p:nvPr/>
        </p:nvSpPr>
        <p:spPr>
          <a:xfrm>
            <a:off x="325777" y="6357937"/>
            <a:ext cx="17989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chemeClr val="tx1"/>
                </a:solidFill>
              </a:rPr>
              <a:t>ANZSOG.EDU.AU        @ANZSOG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97B249-8087-45A0-86FE-EAD593B060BE}"/>
              </a:ext>
            </a:extLst>
          </p:cNvPr>
          <p:cNvSpPr/>
          <p:nvPr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6" name="Group 14">
            <a:extLst>
              <a:ext uri="{FF2B5EF4-FFF2-40B4-BE49-F238E27FC236}">
                <a16:creationId xmlns:a16="http://schemas.microsoft.com/office/drawing/2014/main" id="{E708EC11-3E07-4491-BC36-0F9FE3676B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24075" y="6384952"/>
            <a:ext cx="774700" cy="122238"/>
            <a:chOff x="1338" y="4022"/>
            <a:chExt cx="488" cy="77"/>
          </a:xfrm>
        </p:grpSpPr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BF0D8501-B06E-4189-8E8A-75BDB11FF5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911777D6-FC42-40BA-B2EF-5934D00C2E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942B76C5-9771-44C0-AE7D-5546AD3136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DCECCC76-9BA0-4CF2-B719-71A67860678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F099990B-2D01-4122-B0D9-A7D39A84B9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6442B81F-3DC8-44EF-A527-B3E37D5843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5947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0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3" r:id="rId9"/>
    <p:sldLayoutId id="2147483682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90" r:id="rId16"/>
    <p:sldLayoutId id="2147483673" r:id="rId17"/>
    <p:sldLayoutId id="2147483689" r:id="rId18"/>
    <p:sldLayoutId id="2147483655" r:id="rId19"/>
    <p:sldLayoutId id="2147483691" r:id="rId20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 cap="all" baseline="0">
          <a:solidFill>
            <a:schemeClr val="tx2"/>
          </a:solidFill>
          <a:latin typeface="Nunito" panose="000008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9000"/>
        </a:lnSpc>
        <a:spcBef>
          <a:spcPts val="9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288000" algn="l" defTabSz="685800" rtl="0" eaLnBrk="1" latinLnBrk="0" hangingPunct="1">
        <a:lnSpc>
          <a:spcPct val="99000"/>
        </a:lnSpc>
        <a:spcBef>
          <a:spcPts val="9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00" indent="-288000" algn="l" defTabSz="685800" rtl="0" eaLnBrk="1" latinLnBrk="0" hangingPunct="1">
        <a:lnSpc>
          <a:spcPct val="99000"/>
        </a:lnSpc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685800" rtl="0" eaLnBrk="1" latinLnBrk="0" hangingPunct="1">
        <a:lnSpc>
          <a:spcPct val="99000"/>
        </a:lnSpc>
        <a:spcBef>
          <a:spcPts val="600"/>
        </a:spcBef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99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31D54-0F62-4F5F-8D3F-B52319B8EF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5841" y="1819079"/>
            <a:ext cx="5102942" cy="2403987"/>
          </a:xfrm>
        </p:spPr>
        <p:txBody>
          <a:bodyPr/>
          <a:lstStyle/>
          <a:p>
            <a:r>
              <a:rPr lang="en-AU" sz="3200" dirty="0"/>
              <a:t>Everyone’s a regulator: why and how to think broadly about regulation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453F2D-4EF4-40D1-942F-C3F2339A2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1336" y="3920170"/>
            <a:ext cx="3146512" cy="150703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AU" dirty="0"/>
              <a:t>Professor Arie Freiberg AM</a:t>
            </a:r>
            <a:endParaRPr lang="en-US" dirty="0"/>
          </a:p>
          <a:p>
            <a:r>
              <a:rPr lang="en-AU" dirty="0"/>
              <a:t>Sydney</a:t>
            </a:r>
            <a:endParaRPr lang="en-US" dirty="0">
              <a:cs typeface="Arial"/>
            </a:endParaRPr>
          </a:p>
          <a:p>
            <a:r>
              <a:rPr lang="en-AU" dirty="0"/>
              <a:t>5 September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5EBFB3-68DA-495F-9DE6-BD0347CFDE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0" y="98785"/>
            <a:ext cx="1417102" cy="64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99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36069667"/>
              </p:ext>
            </p:extLst>
          </p:nvPr>
        </p:nvGraphicFramePr>
        <p:xfrm>
          <a:off x="381000" y="1844675"/>
          <a:ext cx="7607300" cy="3779838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8513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with her credit card, before deciding to take care of some personal business at the bank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Credit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Banking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Cheques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Currency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Reserve Bank Act</a:t>
                      </a:r>
                      <a:r>
                        <a:rPr kumimoji="0" lang="en-US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77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has pain in her back, her eyes,  and her teeth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Health Professions Registrations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77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And wants to sue them all or take action against them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Legal Profession Act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Health Complaints Act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835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Her false leg was hurting something awful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so she decides to light up a joint to relieve the pain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Therapeutic Goods (Vic)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Therapeutic Goods Act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Access to Medicinal Cannabis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494E8CE-9595-4DEC-8671-D2B3F6069E08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67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75095419"/>
              </p:ext>
            </p:extLst>
          </p:nvPr>
        </p:nvGraphicFramePr>
        <p:xfrm>
          <a:off x="381000" y="1844675"/>
          <a:ext cx="7607300" cy="3486307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496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decides to spend some time relaxing at the Casino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Casino Control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Casino (Management Agreement )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Gambling Regulation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814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has some dinner: some meat and fish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Fisheries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Victorian Fisheries Authority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Seafood Safety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Meat Industry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Pig Industry Act</a:t>
                      </a:r>
                      <a:endParaRPr kumimoji="0" lang="en-US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Australian Meat and Livestock Industry Act</a:t>
                      </a:r>
                      <a:endParaRPr kumimoji="0" lang="en-US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Fisheries Management Act </a:t>
                      </a:r>
                      <a:endParaRPr kumimoji="0" lang="en-US" altLang="en-US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Meat Inspection Act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5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with a glass of wine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Liquor Control Reform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5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D9EAA78-4ECA-4DDB-BE6A-A0295DB3AEFF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81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54909139"/>
              </p:ext>
            </p:extLst>
          </p:nvPr>
        </p:nvGraphicFramePr>
        <p:xfrm>
          <a:off x="381000" y="1844675"/>
          <a:ext cx="7607300" cy="180430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009">
                <a:tc>
                  <a:txBody>
                    <a:bodyPr/>
                    <a:lstStyle/>
                    <a:p>
                      <a:r>
                        <a:rPr lang="en-GB" sz="13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Needless to say, she loses most of his money, so she pawns her </a:t>
                      </a:r>
                      <a:r>
                        <a:rPr lang="en-GB" sz="1300" b="0" u="non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Ipad</a:t>
                      </a:r>
                      <a:r>
                        <a:rPr lang="en-GB" sz="13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300" b="0" u="none" dirty="0"/>
                    </a:p>
                  </a:txBody>
                  <a:tcPr marT="40938" marB="40938"/>
                </a:tc>
                <a:tc>
                  <a:txBody>
                    <a:bodyPr/>
                    <a:lstStyle/>
                    <a:p>
                      <a:r>
                        <a:rPr lang="en-GB" sz="13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Second-</a:t>
                      </a:r>
                      <a:r>
                        <a:rPr lang="en-GB" sz="1300" b="0" u="none" strike="sng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300" b="0" u="non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Hand Dealers and Pawnbrokers Act</a:t>
                      </a:r>
                      <a:r>
                        <a:rPr lang="en-US" sz="1300" b="0" u="none" dirty="0"/>
                        <a:t> </a:t>
                      </a:r>
                    </a:p>
                    <a:p>
                      <a:endParaRPr lang="en-US" sz="1300" b="0" u="none" dirty="0"/>
                    </a:p>
                    <a:p>
                      <a:endParaRPr lang="en-US" sz="1300" b="0" u="none" dirty="0"/>
                    </a:p>
                  </a:txBody>
                  <a:tcPr marT="40938" marB="4093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965">
                <a:tc>
                  <a:txBody>
                    <a:bodyPr/>
                    <a:lstStyle/>
                    <a:p>
                      <a:endParaRPr lang="en-US" sz="1300" b="0" u="none" dirty="0"/>
                    </a:p>
                  </a:txBody>
                  <a:tcPr marT="40938" marB="40938"/>
                </a:tc>
                <a:tc>
                  <a:txBody>
                    <a:bodyPr/>
                    <a:lstStyle/>
                    <a:p>
                      <a:endParaRPr lang="en-US" sz="1300" b="0" u="none" dirty="0"/>
                    </a:p>
                  </a:txBody>
                  <a:tcPr marT="40938" marB="4093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053">
                <a:tc>
                  <a:txBody>
                    <a:bodyPr/>
                    <a:lstStyle/>
                    <a:p>
                      <a:r>
                        <a:rPr lang="en-US" sz="1300" dirty="0"/>
                        <a:t>Sadly, that night she passes</a:t>
                      </a:r>
                      <a:r>
                        <a:rPr lang="en-US" sz="1300" baseline="0" dirty="0"/>
                        <a:t> away</a:t>
                      </a:r>
                      <a:endParaRPr lang="en-US" sz="1300" dirty="0"/>
                    </a:p>
                  </a:txBody>
                  <a:tcPr marT="40938" marB="40938"/>
                </a:tc>
                <a:tc>
                  <a:txBody>
                    <a:bodyPr/>
                    <a:lstStyle/>
                    <a:p>
                      <a:r>
                        <a:rPr lang="en-US" sz="1300" dirty="0"/>
                        <a:t>Cemeteries</a:t>
                      </a:r>
                      <a:r>
                        <a:rPr lang="en-US" sz="1300" baseline="0" dirty="0"/>
                        <a:t> and Crematoria Act.</a:t>
                      </a:r>
                      <a:endParaRPr lang="en-US" sz="1300" dirty="0"/>
                    </a:p>
                  </a:txBody>
                  <a:tcPr marT="40938" marB="4093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053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T="40938" marB="40938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0938" marB="4093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D77B9DB-59C6-4D12-A0A5-8D9FDEB13AC2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167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/>
              <a:t>3 hot issues??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Turn to the person next to you, Introduce yourselves and identify the three big regulatory issues you think are ’hot’ at the moment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D311D3-B4DE-4B1A-A9D4-FAA52EE77644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7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325777" y="749809"/>
            <a:ext cx="8388482" cy="649224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SOME MODERN REGULATORY CHALLENGES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716368" y="1472185"/>
            <a:ext cx="7607300" cy="4841494"/>
          </a:xfrm>
          <a:prstGeom prst="rect">
            <a:avLst/>
          </a:prstGeom>
        </p:spPr>
        <p:txBody>
          <a:bodyPr/>
          <a:lstStyle/>
          <a:p>
            <a:r>
              <a:rPr lang="en-US" altLang="en-US" sz="1400" b="1" dirty="0">
                <a:ea typeface="ＭＳ Ｐゴシック" charset="-128"/>
              </a:rPr>
              <a:t>AGED CARE/NURSING HOMES</a:t>
            </a:r>
          </a:p>
          <a:p>
            <a:r>
              <a:rPr lang="en-US" altLang="en-US" sz="1400" b="1" dirty="0">
                <a:ea typeface="ＭＳ Ｐゴシック" charset="-128"/>
              </a:rPr>
              <a:t>INTERNATIONAL TAX AVOIDANCE/EVASION</a:t>
            </a:r>
          </a:p>
          <a:p>
            <a:r>
              <a:rPr lang="en-US" altLang="en-US" sz="1400" b="1" dirty="0">
                <a:ea typeface="ＭＳ Ｐゴシック" charset="-128"/>
              </a:rPr>
              <a:t>BUILDING QUALITY AND CLADDING</a:t>
            </a:r>
          </a:p>
          <a:p>
            <a:r>
              <a:rPr lang="en-US" altLang="en-US" sz="1400" b="1" dirty="0">
                <a:ea typeface="ＭＳ Ｐゴシック" charset="-128"/>
              </a:rPr>
              <a:t>VOCATIONAL EDUCATION AND TRAINING (VET)</a:t>
            </a:r>
          </a:p>
          <a:p>
            <a:r>
              <a:rPr lang="en-US" altLang="en-US" sz="1400" b="1" dirty="0">
                <a:ea typeface="ＭＳ Ｐゴシック" charset="-128"/>
              </a:rPr>
              <a:t>FAMILY DAY CARE</a:t>
            </a:r>
          </a:p>
          <a:p>
            <a:r>
              <a:rPr lang="en-US" altLang="en-US" sz="1400" b="1" dirty="0">
                <a:ea typeface="ＭＳ Ｐゴシック" charset="-128"/>
              </a:rPr>
              <a:t>DRONES</a:t>
            </a:r>
          </a:p>
          <a:p>
            <a:r>
              <a:rPr lang="en-US" altLang="en-US" sz="1400" b="1" dirty="0">
                <a:ea typeface="ＭＳ Ｐゴシック" charset="-128"/>
              </a:rPr>
              <a:t>NDIS</a:t>
            </a:r>
          </a:p>
          <a:p>
            <a:r>
              <a:rPr lang="en-US" altLang="en-US" sz="1400" b="1" dirty="0">
                <a:ea typeface="ＭＳ Ｐゴシック" charset="-128"/>
              </a:rPr>
              <a:t>CLIMATE CHANGE/ ENVIRONMENT</a:t>
            </a:r>
          </a:p>
          <a:p>
            <a:r>
              <a:rPr lang="en-US" altLang="en-US" sz="1400" b="1" dirty="0">
                <a:ea typeface="ＭＳ Ｐゴシック" charset="-128"/>
              </a:rPr>
              <a:t>SHARING ECONOMY: UBER; AIRBNB</a:t>
            </a:r>
          </a:p>
          <a:p>
            <a:r>
              <a:rPr lang="en-US" altLang="en-US" sz="1400" b="1" dirty="0">
                <a:ea typeface="ＭＳ Ｐゴシック" charset="-128"/>
              </a:rPr>
              <a:t>AUTONOMOUS VEHICLES</a:t>
            </a:r>
          </a:p>
          <a:p>
            <a:r>
              <a:rPr lang="en-US" altLang="en-US" sz="1400" b="1" dirty="0">
                <a:ea typeface="ＭＳ Ｐゴシック" charset="-128"/>
              </a:rPr>
              <a:t>ALTERNATIVE MEDICINES</a:t>
            </a:r>
          </a:p>
          <a:p>
            <a:r>
              <a:rPr lang="en-US" altLang="en-US" sz="1400" b="1" dirty="0">
                <a:ea typeface="ＭＳ Ｐゴシック" charset="-128"/>
              </a:rPr>
              <a:t>WIND FARMS</a:t>
            </a:r>
          </a:p>
          <a:p>
            <a:r>
              <a:rPr lang="en-US" altLang="en-US" sz="1400" b="1" dirty="0">
                <a:ea typeface="ＭＳ Ｐゴシック" charset="-128"/>
              </a:rPr>
              <a:t>BITCOIN/BLOCKCHAIN</a:t>
            </a:r>
          </a:p>
          <a:p>
            <a:r>
              <a:rPr lang="en-US" altLang="en-US" sz="1400" b="1" dirty="0">
                <a:ea typeface="ＭＳ Ｐゴシック" charset="-128"/>
              </a:rPr>
              <a:t>E-CIGARETTES</a:t>
            </a:r>
          </a:p>
          <a:p>
            <a:r>
              <a:rPr lang="en-US" altLang="en-US" sz="1400" b="1" dirty="0">
                <a:ea typeface="ＭＳ Ｐゴシック" charset="-128"/>
              </a:rPr>
              <a:t>BANKS AND FINANCIAL INSTITUTIONS</a:t>
            </a:r>
          </a:p>
          <a:p>
            <a:endParaRPr lang="en-US" altLang="en-US" sz="1800" b="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C8FFE6-1802-4972-B6A0-9CFB4F1FA9F4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131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SO, WHAT IS ‘REGULATION’?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585217-D8FF-48C8-B35B-3882D5EACC69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40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325777" y="841419"/>
            <a:ext cx="8388482" cy="566758"/>
          </a:xfrm>
        </p:spPr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WHAT IS REGULATION: an academic’s view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844675"/>
            <a:ext cx="7607300" cy="3868738"/>
          </a:xfrm>
          <a:prstGeom prst="rect">
            <a:avLst/>
          </a:prstGeom>
        </p:spPr>
        <p:txBody>
          <a:bodyPr/>
          <a:lstStyle/>
          <a:p>
            <a:pPr marL="563563" lvl="1" indent="0" eaLnBrk="1" hangingPunct="1">
              <a:buFont typeface="Arial" charset="0"/>
              <a:buNone/>
            </a:pPr>
            <a:r>
              <a:rPr lang="en-US" altLang="en-US" sz="1800" dirty="0">
                <a:ea typeface="ＭＳ Ｐゴシック" charset="-128"/>
              </a:rPr>
              <a:t>An intentional form of intervention by public sector actors in the economic and social activities of a target population with the aim of achieving a public policy objective or set of objectives. The intervention can be direct and/or indirect, the activities can be economic and/or non-economic, the regulator may be a public sector actor and the </a:t>
            </a:r>
            <a:r>
              <a:rPr lang="en-US" altLang="en-US" sz="1800" dirty="0" err="1">
                <a:ea typeface="ＭＳ Ｐゴシック" charset="-128"/>
              </a:rPr>
              <a:t>regulatee</a:t>
            </a:r>
            <a:r>
              <a:rPr lang="en-US" altLang="en-US" sz="1800" dirty="0">
                <a:ea typeface="ＭＳ Ｐゴシック" charset="-128"/>
              </a:rPr>
              <a:t> may be a public sector or private sector actor.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41BDD1-2959-4858-830D-4A268209969F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70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Why regulate</a:t>
            </a:r>
          </a:p>
        </p:txBody>
      </p:sp>
      <p:pic>
        <p:nvPicPr>
          <p:cNvPr id="242690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4963" y="1844675"/>
            <a:ext cx="5159375" cy="38687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2A6128-B8B8-43E7-9E69-2CAAC89A4711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86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81000" y="439082"/>
            <a:ext cx="8388482" cy="918539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Pressures for more regulation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635"/>
            <a:ext cx="7607300" cy="3868738"/>
          </a:xfrm>
          <a:prstGeom prst="rect">
            <a:avLst/>
          </a:prstGeom>
        </p:spPr>
        <p:txBody>
          <a:bodyPr/>
          <a:lstStyle/>
          <a:p>
            <a:r>
              <a:rPr lang="en-US" altLang="en-US" sz="2000" b="0">
                <a:ea typeface="ＭＳ Ｐゴシック" charset="-128"/>
              </a:rPr>
              <a:t>Population seeks protection from harms and has low tolerance of risk</a:t>
            </a:r>
          </a:p>
          <a:p>
            <a:r>
              <a:rPr lang="en-US" altLang="en-US" sz="2000" b="0" dirty="0">
                <a:ea typeface="ＭＳ Ｐゴシック" charset="-128"/>
              </a:rPr>
              <a:t>Number of risks grow as technology develops</a:t>
            </a:r>
          </a:p>
          <a:p>
            <a:r>
              <a:rPr lang="en-US" altLang="en-US" sz="2000" b="0" dirty="0">
                <a:ea typeface="ＭＳ Ｐゴシック" charset="-128"/>
              </a:rPr>
              <a:t>Regulatory failures are common</a:t>
            </a:r>
          </a:p>
          <a:p>
            <a:r>
              <a:rPr lang="en-US" altLang="en-US" sz="2000" b="0" dirty="0">
                <a:ea typeface="ＭＳ Ｐゴシック" charset="-128"/>
              </a:rPr>
              <a:t>Pressures from industries and and professions to protect them from competition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946C75-805F-470D-9C87-BB681DCEA1E0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751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377759" y="508199"/>
            <a:ext cx="8388482" cy="1065013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 Why regulate? Pressures to respond to risk</a:t>
            </a:r>
            <a:br>
              <a:rPr lang="en-US" altLang="en-US" sz="2000" dirty="0">
                <a:ea typeface="ＭＳ Ｐゴシック" charset="-128"/>
              </a:rPr>
            </a:br>
            <a:r>
              <a:rPr lang="en-AU" altLang="en-US" sz="1600" dirty="0">
                <a:ea typeface="ＭＳ Ｐゴシック" charset="-128"/>
              </a:rPr>
              <a:t>Based on Better Regulation Commission (UK) (2006 </a:t>
            </a:r>
            <a:endParaRPr lang="en-US" altLang="en-US" sz="1600" dirty="0">
              <a:ea typeface="ＭＳ Ｐゴシック" charset="-128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844675"/>
            <a:ext cx="7607300" cy="3868738"/>
          </a:xfrm>
          <a:prstGeom prst="rect">
            <a:avLst/>
          </a:prstGeom>
        </p:spPr>
        <p:txBody>
          <a:bodyPr/>
          <a:lstStyle/>
          <a:p>
            <a:pPr marL="98425" indent="0">
              <a:buFontTx/>
              <a:buNone/>
            </a:pPr>
            <a:r>
              <a:rPr lang="en-US" altLang="en-US">
                <a:ea typeface="ＭＳ Ｐゴシック" charset="-128"/>
              </a:rPr>
              <a:t> </a:t>
            </a:r>
          </a:p>
        </p:txBody>
      </p:sp>
      <p:pic>
        <p:nvPicPr>
          <p:cNvPr id="34819" name="Picture 4" descr="Figure 2.6 Pressures to respond to ris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663700"/>
            <a:ext cx="5572125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676F4B-A302-4382-8944-6440936A1BEF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>
            <a:extLst>
              <a:ext uri="{FF2B5EF4-FFF2-40B4-BE49-F238E27FC236}">
                <a16:creationId xmlns:a16="http://schemas.microsoft.com/office/drawing/2014/main" id="{66FB7C33-0DC6-4D03-883A-DC3C67898966}"/>
              </a:ext>
            </a:extLst>
          </p:cNvPr>
          <p:cNvSpPr txBox="1">
            <a:spLocks/>
          </p:cNvSpPr>
          <p:nvPr/>
        </p:nvSpPr>
        <p:spPr>
          <a:xfrm>
            <a:off x="936452" y="1390866"/>
            <a:ext cx="7271096" cy="1379405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Nunito" panose="00000800000000000000" pitchFamily="2" charset="0"/>
                <a:ea typeface="+mj-ea"/>
                <a:cs typeface="+mj-cs"/>
              </a:defRPr>
            </a:lvl1pPr>
          </a:lstStyle>
          <a:p>
            <a:pPr algn="ctr"/>
            <a:endParaRPr lang="en-AU" sz="2400" dirty="0"/>
          </a:p>
          <a:p>
            <a:pPr algn="ctr"/>
            <a:r>
              <a:rPr lang="en-AU" sz="2400" dirty="0"/>
              <a:t>Everyone’s a regulator: why and how to think broadly about regulation</a:t>
            </a:r>
            <a:endParaRPr lang="en-US" sz="900" dirty="0">
              <a:solidFill>
                <a:prstClr val="black"/>
              </a:solidFill>
            </a:endParaRPr>
          </a:p>
          <a:p>
            <a:pPr algn="ctr" defTabSz="514350">
              <a:defRPr/>
            </a:pPr>
            <a:r>
              <a:rPr lang="en-US" sz="3600" dirty="0">
                <a:solidFill>
                  <a:prstClr val="black"/>
                </a:solidFill>
              </a:rPr>
              <a:t>Q</a:t>
            </a:r>
            <a:r>
              <a:rPr lang="en-AU" sz="3600" dirty="0">
                <a:solidFill>
                  <a:prstClr val="black"/>
                </a:solidFill>
              </a:rPr>
              <a:t> &amp; A</a:t>
            </a:r>
            <a:endParaRPr lang="en-AU" sz="5400" dirty="0">
              <a:solidFill>
                <a:prstClr val="black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7DACCA-A6B5-4E93-A7A1-2F8B40324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3" y="931340"/>
            <a:ext cx="1062827" cy="4859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BE48BE-7338-4329-A695-37619A1CDBFD}"/>
              </a:ext>
            </a:extLst>
          </p:cNvPr>
          <p:cNvSpPr txBox="1"/>
          <p:nvPr/>
        </p:nvSpPr>
        <p:spPr>
          <a:xfrm>
            <a:off x="6306207" y="2471525"/>
            <a:ext cx="2766847" cy="212365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4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4400" dirty="0">
                <a:solidFill>
                  <a:srgbClr val="F2F2F2"/>
                </a:solidFill>
              </a:rPr>
              <a:t>#N804</a:t>
            </a:r>
            <a:endParaRPr lang="en-AU" sz="4400" dirty="0">
              <a:solidFill>
                <a:srgbClr val="F2F2F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CCA0EA-3878-45D9-9CBD-F25912148F2C}"/>
              </a:ext>
            </a:extLst>
          </p:cNvPr>
          <p:cNvSpPr txBox="1"/>
          <p:nvPr/>
        </p:nvSpPr>
        <p:spPr>
          <a:xfrm>
            <a:off x="204956" y="4087730"/>
            <a:ext cx="299155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/>
              <a:t>Facilitator</a:t>
            </a:r>
          </a:p>
          <a:p>
            <a:pPr algn="ctr"/>
            <a:r>
              <a:rPr lang="en-US" sz="1400" dirty="0"/>
              <a:t>Merrin Hambley</a:t>
            </a:r>
          </a:p>
          <a:p>
            <a:pPr algn="ctr"/>
            <a:r>
              <a:rPr lang="en-US" sz="1400" dirty="0"/>
              <a:t>Assistant Director</a:t>
            </a:r>
          </a:p>
          <a:p>
            <a:pPr algn="ctr"/>
            <a:r>
              <a:rPr lang="en-US" sz="1400" dirty="0"/>
              <a:t>ACCC</a:t>
            </a:r>
            <a:endParaRPr lang="en-US" sz="1400" dirty="0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ED07C2-D5EA-4286-97A8-11082CAA44D0}"/>
              </a:ext>
            </a:extLst>
          </p:cNvPr>
          <p:cNvSpPr txBox="1"/>
          <p:nvPr/>
        </p:nvSpPr>
        <p:spPr>
          <a:xfrm>
            <a:off x="3291004" y="4087729"/>
            <a:ext cx="299155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Speaker</a:t>
            </a:r>
          </a:p>
          <a:p>
            <a:pPr algn="ctr"/>
            <a:r>
              <a:rPr lang="en-US" sz="1400" dirty="0"/>
              <a:t>Arie Freiberg</a:t>
            </a:r>
          </a:p>
          <a:p>
            <a:pPr algn="ctr"/>
            <a:r>
              <a:rPr lang="en-AU" sz="1400" dirty="0"/>
              <a:t>Emeritus Professor</a:t>
            </a:r>
          </a:p>
          <a:p>
            <a:pPr algn="ctr"/>
            <a:r>
              <a:rPr lang="en-AU" sz="1400" dirty="0"/>
              <a:t>Monash University</a:t>
            </a:r>
            <a:endParaRPr lang="en-US" sz="1400" dirty="0"/>
          </a:p>
          <a:p>
            <a:pPr algn="ctr"/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63221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2800" dirty="0">
                <a:solidFill>
                  <a:srgbClr val="0070C0"/>
                </a:solidFill>
              </a:rPr>
              <a:t>ARE YOU FACING PRESSURE FOR MORE REGULATION IN YOUR FIELD?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86473E-917A-4783-B23E-727DE3258A12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81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3CB02-BF88-3943-855E-7291E214A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777" y="841419"/>
            <a:ext cx="8388482" cy="637186"/>
          </a:xfrm>
        </p:spPr>
        <p:txBody>
          <a:bodyPr/>
          <a:lstStyle/>
          <a:p>
            <a:r>
              <a:rPr lang="en-US" dirty="0"/>
              <a:t>Less regulation?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AD0E4A6-C2B1-FF42-9E06-C2EBB6643E0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21" y="1871663"/>
            <a:ext cx="7110919" cy="448049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134187-5E28-4C38-8AE1-6EA57355FDDE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720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325777" y="841419"/>
            <a:ext cx="8388482" cy="603334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Pressures for less regulation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382588" y="1697038"/>
            <a:ext cx="7607300" cy="3868737"/>
          </a:xfrm>
          <a:prstGeom prst="rect">
            <a:avLst/>
          </a:prstGeom>
        </p:spPr>
        <p:txBody>
          <a:bodyPr/>
          <a:lstStyle/>
          <a:p>
            <a:r>
              <a:rPr lang="en-US" altLang="en-US" sz="2000" b="0">
                <a:ea typeface="ＭＳ Ｐゴシック" charset="-128"/>
              </a:rPr>
              <a:t>‘De-regulation’: desire to increase competition</a:t>
            </a:r>
          </a:p>
          <a:p>
            <a:r>
              <a:rPr lang="en-US" altLang="en-US" sz="2000" b="0">
                <a:ea typeface="ＭＳ Ｐゴシック" charset="-128"/>
              </a:rPr>
              <a:t>Unnecessary ‘red tape’ stifles business and increases costs</a:t>
            </a:r>
          </a:p>
          <a:p>
            <a:r>
              <a:rPr lang="en-US" altLang="en-US" sz="2000" b="0">
                <a:ea typeface="ＭＳ Ｐゴシック" charset="-128"/>
              </a:rPr>
              <a:t>Regulation regarded as patronizing: the ‘nanny state’: need to empower individuals and place burden of risk on them</a:t>
            </a:r>
          </a:p>
          <a:p>
            <a:r>
              <a:rPr lang="en-US" altLang="en-US" sz="2000" b="0">
                <a:ea typeface="ＭＳ Ｐゴシック" charset="-128"/>
              </a:rPr>
              <a:t>Stifles innovation: new technologies</a:t>
            </a:r>
          </a:p>
          <a:p>
            <a:r>
              <a:rPr lang="en-US" altLang="en-US" sz="2000" b="0">
                <a:ea typeface="ＭＳ Ｐゴシック" charset="-128"/>
              </a:rPr>
              <a:t>Dislike of precautionary principle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CCBDBB-111D-44C2-B9B5-E3780333588F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862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1800" b="1" dirty="0">
                <a:solidFill>
                  <a:srgbClr val="0070C0"/>
                </a:solidFill>
              </a:rPr>
              <a:t>ARE YOU FACING PRESSURE FOR LESS REGULATION IN YOUR FIELD?</a:t>
            </a:r>
          </a:p>
          <a:p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1290BD-7713-4696-B3C9-0EE576558C9B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8101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325777" y="841419"/>
            <a:ext cx="8388482" cy="59419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Who regulates?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>
          <a:xfrm>
            <a:off x="381000" y="1844675"/>
            <a:ext cx="7607300" cy="3868738"/>
          </a:xfrm>
          <a:prstGeom prst="rect">
            <a:avLst/>
          </a:prstGeo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Commonwealth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NB Constitutional limits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60 government departments; 40 national standard setting bodies and ministerial agencies</a:t>
            </a:r>
          </a:p>
          <a:p>
            <a:r>
              <a:rPr lang="en-US" altLang="en-US" sz="2000" dirty="0">
                <a:ea typeface="ＭＳ Ｐゴシック" charset="-128"/>
              </a:rPr>
              <a:t>States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Very wide powers under their constitutions</a:t>
            </a:r>
          </a:p>
          <a:p>
            <a:pPr lvl="1"/>
            <a:r>
              <a:rPr lang="en-US" altLang="en-US" sz="1800" dirty="0"/>
              <a:t>Western Australia: Nearly 140 regulatory bodies or bodies with regulatory powers</a:t>
            </a:r>
            <a:endParaRPr lang="en-US" altLang="en-US" sz="1800" dirty="0">
              <a:ea typeface="ＭＳ Ｐゴシック" charset="-128"/>
            </a:endParaRPr>
          </a:p>
          <a:p>
            <a:pPr lvl="1"/>
            <a:endParaRPr lang="en-US" altLang="en-US" sz="1800" dirty="0">
              <a:ea typeface="ＭＳ Ｐゴシック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21A672-4195-4448-83EE-3BE3FDC00B58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526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Who regulates?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844675"/>
            <a:ext cx="7607300" cy="3868738"/>
          </a:xfrm>
          <a:prstGeom prst="rect">
            <a:avLst/>
          </a:prstGeo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Local governments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563 across Australia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Planning, building and construction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Public health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Domestic pets</a:t>
            </a:r>
          </a:p>
          <a:p>
            <a:pPr lvl="1"/>
            <a:r>
              <a:rPr lang="en-US" altLang="en-US" sz="1800" dirty="0">
                <a:ea typeface="ＭＳ Ｐゴシック" charset="-128"/>
              </a:rPr>
              <a:t>Parking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BB69F4-1B3A-446A-B09D-71E9E474333B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65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>
                <a:ea typeface="ＭＳ Ｐゴシック" charset="-128"/>
              </a:rPr>
              <a:t>The governance of regulation: regulating the regulators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99288" y="1759957"/>
            <a:ext cx="7607300" cy="4170363"/>
          </a:xfrm>
          <a:prstGeom prst="rect">
            <a:avLst/>
          </a:prstGeom>
        </p:spPr>
        <p:txBody>
          <a:bodyPr/>
          <a:lstStyle/>
          <a:p>
            <a:pPr marL="98425" indent="0">
              <a:buFontTx/>
              <a:buNone/>
              <a:defRPr/>
            </a:pPr>
            <a:r>
              <a:rPr lang="en-US" sz="1900" b="0" dirty="0"/>
              <a:t>Oversight bodies</a:t>
            </a:r>
          </a:p>
          <a:p>
            <a:pPr lvl="1">
              <a:defRPr/>
            </a:pPr>
            <a:r>
              <a:rPr lang="en-US" sz="1900" b="0" dirty="0"/>
              <a:t>Parliaments</a:t>
            </a:r>
          </a:p>
          <a:p>
            <a:pPr lvl="1">
              <a:defRPr/>
            </a:pPr>
            <a:r>
              <a:rPr lang="en-US" sz="1900" b="0" dirty="0"/>
              <a:t>Ombudsman</a:t>
            </a:r>
          </a:p>
          <a:p>
            <a:pPr lvl="1">
              <a:defRPr/>
            </a:pPr>
            <a:r>
              <a:rPr lang="en-US" sz="1900" b="0" dirty="0"/>
              <a:t>Auditor-General</a:t>
            </a:r>
          </a:p>
          <a:p>
            <a:pPr lvl="1">
              <a:defRPr/>
            </a:pPr>
            <a:r>
              <a:rPr lang="en-US" sz="1900" b="0" dirty="0"/>
              <a:t>Scrutiny of Legislation committees</a:t>
            </a:r>
          </a:p>
          <a:p>
            <a:pPr lvl="1">
              <a:defRPr/>
            </a:pPr>
            <a:r>
              <a:rPr lang="en-US" sz="1900" b="0" dirty="0"/>
              <a:t>Productivity Commission</a:t>
            </a:r>
          </a:p>
          <a:p>
            <a:pPr lvl="1">
              <a:defRPr/>
            </a:pPr>
            <a:r>
              <a:rPr lang="en-US" sz="1900" b="0" dirty="0"/>
              <a:t>Judiciary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D2E227-A830-4241-9BF8-BCD440F779B0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5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654" y="438151"/>
            <a:ext cx="8229600" cy="731226"/>
          </a:xfrm>
        </p:spPr>
        <p:txBody>
          <a:bodyPr/>
          <a:lstStyle/>
          <a:p>
            <a:pPr>
              <a:defRPr/>
            </a:pPr>
            <a:r>
              <a:rPr lang="en-US"/>
              <a:t>Who regulates?</a:t>
            </a:r>
          </a:p>
        </p:txBody>
      </p:sp>
      <p:pic>
        <p:nvPicPr>
          <p:cNvPr id="117762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9027" y="1302728"/>
            <a:ext cx="4652596" cy="47185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52BE6E-4ABF-44AC-8A20-903C88EE50D3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07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3200" dirty="0">
                <a:solidFill>
                  <a:srgbClr val="0070C0"/>
                </a:solidFill>
              </a:rPr>
              <a:t>WHERE DO YOU FIT?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560FBD-735B-4AD7-ABAF-EBAECF28E25C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2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643" y="178719"/>
            <a:ext cx="8229600" cy="531934"/>
          </a:xfrm>
        </p:spPr>
        <p:txBody>
          <a:bodyPr/>
          <a:lstStyle/>
          <a:p>
            <a:pPr>
              <a:defRPr/>
            </a:pPr>
            <a:r>
              <a:rPr lang="en-US" dirty="0"/>
              <a:t>Aged care</a:t>
            </a:r>
          </a:p>
        </p:txBody>
      </p:sp>
      <p:pic>
        <p:nvPicPr>
          <p:cNvPr id="128002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718" y="1074538"/>
            <a:ext cx="7643446" cy="51845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D8F900-871A-451D-BB4F-B51B7ED0F4F0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6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325777" y="841418"/>
            <a:ext cx="8388482" cy="459237"/>
          </a:xfrm>
        </p:spPr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57089388"/>
              </p:ext>
            </p:extLst>
          </p:nvPr>
        </p:nvGraphicFramePr>
        <p:xfrm>
          <a:off x="325777" y="1634193"/>
          <a:ext cx="7750938" cy="4900614"/>
        </p:xfrm>
        <a:graphic>
          <a:graphicData uri="http://schemas.openxmlformats.org/drawingml/2006/table">
            <a:tbl>
              <a:tblPr/>
              <a:tblGrid>
                <a:gridCol w="3875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5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4886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The clock radio alarm goes off and wakes her.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Summer Time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Radio Licence Fees Act</a:t>
                      </a:r>
                      <a:endParaRPr kumimoji="0" lang="en-US" altLang="en-US" sz="14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Broadcasting Services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834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Good morning world, she thinks as she takes a deep breath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Environment Protection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Ozone Protection and Synthetic Greenhouse Gas Management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618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and she switches on the light.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Electricity Industry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Electricity Safety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Energy Safe Victoria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Essential Services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National Electricity (Vic)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618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It’s good to be single again after her failed relationship with Martin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Marriage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Births, Deaths and Marriages Registration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Marriage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Family Law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6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6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7E3AD67-64C5-44E0-8F84-32701A43FFBC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4939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77" y="841418"/>
            <a:ext cx="8388482" cy="642771"/>
          </a:xfrm>
        </p:spPr>
        <p:txBody>
          <a:bodyPr/>
          <a:lstStyle/>
          <a:p>
            <a:pPr>
              <a:defRPr/>
            </a:pPr>
            <a:r>
              <a:rPr lang="en-US" dirty="0"/>
              <a:t>Aged care</a:t>
            </a:r>
          </a:p>
        </p:txBody>
      </p:sp>
      <p:sp>
        <p:nvSpPr>
          <p:cNvPr id="12902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40877"/>
            <a:ext cx="8229600" cy="4177812"/>
          </a:xfrm>
          <a:prstGeom prst="rect">
            <a:avLst/>
          </a:prstGeom>
        </p:spPr>
        <p:txBody>
          <a:bodyPr/>
          <a:lstStyle/>
          <a:p>
            <a:r>
              <a:rPr lang="en-US" altLang="en-US" sz="1477" b="1" dirty="0">
                <a:ea typeface="ＭＳ Ｐゴシック" charset="-128"/>
              </a:rPr>
              <a:t>Legislation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Aged Care Act (</a:t>
            </a:r>
            <a:r>
              <a:rPr lang="en-US" altLang="en-US" sz="1292" dirty="0" err="1">
                <a:ea typeface="ＭＳ Ｐゴシック" charset="-128"/>
              </a:rPr>
              <a:t>Cth</a:t>
            </a:r>
            <a:r>
              <a:rPr lang="en-US" altLang="en-US" sz="1292" dirty="0">
                <a:ea typeface="ＭＳ Ｐゴシック" charset="-128"/>
              </a:rPr>
              <a:t>)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Aged Care Principles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Charitable Fundraising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Food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Guardianship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Health Records and Information Privacy Act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Nurses and Midwives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Occupational Health and Safety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Public Health Act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Poisons and Therapeutic Goods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Privacy Act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Retirement Villages Act and Regulations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Workplace Relations Act</a:t>
            </a:r>
          </a:p>
          <a:p>
            <a:pPr lvl="1"/>
            <a:endParaRPr lang="en-US" altLang="en-US" sz="1292" dirty="0">
              <a:ea typeface="ＭＳ Ｐゴシック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58B01E-68C5-49B6-B483-C6EFD428B04A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556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77" y="841419"/>
            <a:ext cx="8388482" cy="511894"/>
          </a:xfrm>
        </p:spPr>
        <p:txBody>
          <a:bodyPr/>
          <a:lstStyle/>
          <a:p>
            <a:pPr>
              <a:defRPr/>
            </a:pPr>
            <a:r>
              <a:rPr lang="en-US" dirty="0"/>
              <a:t>Aged care</a:t>
            </a:r>
          </a:p>
        </p:txBody>
      </p:sp>
      <p:sp>
        <p:nvSpPr>
          <p:cNvPr id="130050" name="Content Placeholder 2"/>
          <p:cNvSpPr>
            <a:spLocks noGrp="1"/>
          </p:cNvSpPr>
          <p:nvPr>
            <p:ph idx="4294967295"/>
          </p:nvPr>
        </p:nvSpPr>
        <p:spPr>
          <a:xfrm>
            <a:off x="484659" y="1353313"/>
            <a:ext cx="8229600" cy="3720581"/>
          </a:xfrm>
          <a:prstGeom prst="rect">
            <a:avLst/>
          </a:prstGeom>
        </p:spPr>
        <p:txBody>
          <a:bodyPr/>
          <a:lstStyle/>
          <a:p>
            <a:r>
              <a:rPr lang="en-US" altLang="en-US" sz="1662" dirty="0">
                <a:ea typeface="ＭＳ Ｐゴシック" charset="-128"/>
              </a:rPr>
              <a:t>Government</a:t>
            </a:r>
          </a:p>
          <a:p>
            <a:pPr lvl="1"/>
            <a:r>
              <a:rPr lang="en-US" altLang="en-US" sz="1292" i="1" dirty="0">
                <a:ea typeface="ＭＳ Ｐゴシック" charset="-128"/>
              </a:rPr>
              <a:t>Department of Health</a:t>
            </a:r>
            <a:r>
              <a:rPr lang="en-US" altLang="en-US" sz="1292" dirty="0">
                <a:ea typeface="ＭＳ Ｐゴシック" charset="-128"/>
              </a:rPr>
              <a:t>*</a:t>
            </a:r>
          </a:p>
          <a:p>
            <a:pPr lvl="1"/>
            <a:r>
              <a:rPr lang="en-US" altLang="en-US" sz="1292" b="1" dirty="0">
                <a:ea typeface="ＭＳ Ｐゴシック" charset="-128"/>
              </a:rPr>
              <a:t>Aged Care Quality and Safety Commission 2019</a:t>
            </a:r>
            <a:endParaRPr lang="en-US" altLang="en-US" sz="1292" dirty="0">
              <a:ea typeface="ＭＳ Ｐゴシック" charset="-128"/>
            </a:endParaRPr>
          </a:p>
          <a:p>
            <a:pPr lvl="1"/>
            <a:r>
              <a:rPr lang="en-US" altLang="en-US" sz="1292" i="1" dirty="0">
                <a:ea typeface="ＭＳ Ｐゴシック" charset="-128"/>
              </a:rPr>
              <a:t>Aged Care Complaints Commiss</a:t>
            </a:r>
            <a:r>
              <a:rPr lang="en-US" altLang="en-US" sz="1292" dirty="0">
                <a:ea typeface="ＭＳ Ｐゴシック" charset="-128"/>
              </a:rPr>
              <a:t>ioner*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Office of the Public Guardian/Public Trustees</a:t>
            </a:r>
          </a:p>
          <a:p>
            <a:pPr lvl="1"/>
            <a:r>
              <a:rPr lang="en-US" altLang="en-US" sz="1292" dirty="0">
                <a:ea typeface="ＭＳ Ｐゴシック" charset="-128"/>
              </a:rPr>
              <a:t>State Ministries of Health</a:t>
            </a:r>
          </a:p>
          <a:p>
            <a:r>
              <a:rPr lang="en-US" altLang="en-US" sz="1662" dirty="0">
                <a:ea typeface="ＭＳ Ｐゴシック" charset="-128"/>
              </a:rPr>
              <a:t>NGOs, industry associations </a:t>
            </a:r>
            <a:r>
              <a:rPr lang="en-US" altLang="en-US" sz="1662" dirty="0" err="1">
                <a:ea typeface="ＭＳ Ｐゴシック" charset="-128"/>
              </a:rPr>
              <a:t>etc</a:t>
            </a:r>
            <a:endParaRPr lang="en-US" altLang="en-US" sz="1662" dirty="0">
              <a:ea typeface="ＭＳ Ｐゴシック" charset="-128"/>
            </a:endParaRP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Arial" charset="0"/>
              </a:rPr>
              <a:t>Aged Care Financing Authority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Arial" charset="0"/>
              </a:rPr>
              <a:t>Aged Care Sector Committee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Arial" charset="0"/>
              </a:rPr>
              <a:t>National Aged Care Alliance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Council on the Ageing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Australian Nursing Homes and Extended Care Association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Aged Care Industry Association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Aged and Community Care Association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National LGBTI Health Alliance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Association of Age Service Professionals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Australian Medical Association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Anglicare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Dieticians Association</a:t>
            </a:r>
          </a:p>
          <a:p>
            <a:pPr lvl="1">
              <a:spcBef>
                <a:spcPts val="300"/>
              </a:spcBef>
            </a:pPr>
            <a:r>
              <a:rPr lang="en-US" altLang="en-US" sz="1108" dirty="0">
                <a:ea typeface="ＭＳ Ｐゴシック" charset="-128"/>
              </a:rPr>
              <a:t>United Voice</a:t>
            </a:r>
          </a:p>
          <a:p>
            <a:pPr lvl="1"/>
            <a:endParaRPr lang="en-US" altLang="en-US" sz="1108" dirty="0">
              <a:ea typeface="ＭＳ Ｐゴシック" charset="-128"/>
            </a:endParaRPr>
          </a:p>
          <a:p>
            <a:pPr lvl="1"/>
            <a:endParaRPr lang="en-US" altLang="en-US" sz="1292" dirty="0">
              <a:ea typeface="ＭＳ Ｐゴシック" charset="-128"/>
            </a:endParaRPr>
          </a:p>
          <a:p>
            <a:pPr lvl="1"/>
            <a:endParaRPr lang="en-US" altLang="en-US" sz="1292" dirty="0">
              <a:ea typeface="ＭＳ Ｐゴシック" charset="-128"/>
            </a:endParaRPr>
          </a:p>
          <a:p>
            <a:pPr lvl="1"/>
            <a:endParaRPr lang="en-US" altLang="en-US" sz="1292" dirty="0">
              <a:ea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E324AB-1FDE-4D9E-A2FB-6A0D8F3B2AC5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214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703385" y="432289"/>
            <a:ext cx="7596554" cy="1135673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a typeface="ＭＳ Ｐゴシック" charset="-128"/>
              </a:rPr>
              <a:t>Private regulation: self-regulation</a:t>
            </a:r>
          </a:p>
        </p:txBody>
      </p:sp>
      <p:sp>
        <p:nvSpPr>
          <p:cNvPr id="132098" name="Content Placeholder 2"/>
          <p:cNvSpPr>
            <a:spLocks noGrp="1"/>
          </p:cNvSpPr>
          <p:nvPr>
            <p:ph idx="4294967295"/>
          </p:nvPr>
        </p:nvSpPr>
        <p:spPr>
          <a:xfrm>
            <a:off x="703385" y="1795097"/>
            <a:ext cx="7022123" cy="3742592"/>
          </a:xfrm>
          <a:prstGeom prst="rect">
            <a:avLst/>
          </a:prstGeom>
        </p:spPr>
        <p:txBody>
          <a:bodyPr/>
          <a:lstStyle/>
          <a:p>
            <a:r>
              <a:rPr lang="en-US" altLang="en-US" sz="1846" b="1">
                <a:solidFill>
                  <a:srgbClr val="FF0000"/>
                </a:solidFill>
                <a:ea typeface="ＭＳ Ｐゴシック" charset="-128"/>
              </a:rPr>
              <a:t>First party regulation: internal self-regulation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Voluntary adherence to standards or systems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Actors as duty holders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Compliance systems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Corporate social responsibility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E5518C-6F7A-4861-8233-A31C1BC9805E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6117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777" y="841418"/>
            <a:ext cx="8388482" cy="642771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ea typeface="ＭＳ Ｐゴシック" charset="-128"/>
              </a:rPr>
              <a:t>Private regulation: self-regulation</a:t>
            </a:r>
          </a:p>
        </p:txBody>
      </p:sp>
      <p:sp>
        <p:nvSpPr>
          <p:cNvPr id="13312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40877"/>
            <a:ext cx="8229600" cy="4177812"/>
          </a:xfrm>
          <a:prstGeom prst="rect">
            <a:avLst/>
          </a:prstGeo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  <a:ea typeface="ＭＳ Ｐゴシック" charset="-128"/>
              </a:rPr>
              <a:t>External self-regulation</a:t>
            </a:r>
          </a:p>
          <a:p>
            <a:pPr lvl="1"/>
            <a:r>
              <a:rPr lang="en-AU" altLang="en-US" dirty="0">
                <a:ea typeface="Arial" charset="0"/>
              </a:rPr>
              <a:t>an institutional arrangement whereby an organisation regulates the standards of behaviour of its members</a:t>
            </a:r>
          </a:p>
          <a:p>
            <a:pPr lvl="1"/>
            <a:r>
              <a:rPr lang="en-AU" altLang="en-US" dirty="0">
                <a:ea typeface="Arial" charset="0"/>
              </a:rPr>
              <a:t>Varies along a number of dimensions:</a:t>
            </a:r>
          </a:p>
          <a:p>
            <a:pPr lvl="2"/>
            <a:r>
              <a:rPr lang="en-AU" altLang="en-US" dirty="0">
                <a:ea typeface="Arial" charset="0"/>
              </a:rPr>
              <a:t> character and level of state involvement</a:t>
            </a:r>
          </a:p>
          <a:p>
            <a:pPr lvl="2"/>
            <a:r>
              <a:rPr lang="en-AU" altLang="en-US" dirty="0">
                <a:ea typeface="Arial" charset="0"/>
              </a:rPr>
              <a:t>Degree of formality of arrangements rules and their enforcement</a:t>
            </a:r>
          </a:p>
          <a:p>
            <a:pPr lvl="2"/>
            <a:r>
              <a:rPr lang="en-AU" altLang="en-US" dirty="0">
                <a:ea typeface="Arial" charset="0"/>
              </a:rPr>
              <a:t>Degree of monopoly control over activity </a:t>
            </a:r>
            <a:endParaRPr lang="en-US" altLang="en-US" dirty="0">
              <a:ea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DE6EBC-E463-42DA-94B9-76089BB567EE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6792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325777" y="841419"/>
            <a:ext cx="8388482" cy="621622"/>
          </a:xfrm>
        </p:spPr>
        <p:txBody>
          <a:bodyPr/>
          <a:lstStyle/>
          <a:p>
            <a:pPr>
              <a:defRPr/>
            </a:pPr>
            <a:r>
              <a:rPr lang="en-US" altLang="en-US">
                <a:ea typeface="ＭＳ Ｐゴシック" charset="-128"/>
              </a:rPr>
              <a:t>Private regulation</a:t>
            </a:r>
          </a:p>
        </p:txBody>
      </p:sp>
      <p:sp>
        <p:nvSpPr>
          <p:cNvPr id="13721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40877"/>
            <a:ext cx="8229600" cy="4177812"/>
          </a:xfrm>
          <a:prstGeom prst="rect">
            <a:avLst/>
          </a:prstGeom>
        </p:spPr>
        <p:txBody>
          <a:bodyPr/>
          <a:lstStyle/>
          <a:p>
            <a:r>
              <a:rPr lang="en-US" altLang="en-US" sz="1846" b="1">
                <a:solidFill>
                  <a:srgbClr val="FF0000"/>
                </a:solidFill>
                <a:ea typeface="ＭＳ Ｐゴシック" charset="-128"/>
              </a:rPr>
              <a:t>Second party regulation</a:t>
            </a:r>
            <a:r>
              <a:rPr lang="en-US" altLang="en-US" sz="1846">
                <a:ea typeface="ＭＳ Ｐゴシック" charset="-128"/>
              </a:rPr>
              <a:t>: 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Relationship between two parties designed to influence the behaviour of the other</a:t>
            </a:r>
          </a:p>
          <a:p>
            <a:pPr lvl="2"/>
            <a:r>
              <a:rPr lang="en-US" altLang="en-US" sz="1477">
                <a:ea typeface="ＭＳ Ｐゴシック" charset="-128"/>
              </a:rPr>
              <a:t>Contracts; supply chains</a:t>
            </a:r>
          </a:p>
          <a:p>
            <a:pPr lvl="2"/>
            <a:r>
              <a:rPr lang="en-US" altLang="en-US" sz="1477">
                <a:ea typeface="ＭＳ Ｐゴシック" charset="-128"/>
              </a:rPr>
              <a:t>Insurance companies requiring behaviour eg installation of burglar alarms or adopting healthier diet</a:t>
            </a:r>
          </a:p>
          <a:p>
            <a:r>
              <a:rPr lang="en-US" altLang="en-US" sz="1846" b="1">
                <a:solidFill>
                  <a:srgbClr val="FF0000"/>
                </a:solidFill>
                <a:ea typeface="ＭＳ Ｐゴシック" charset="-128"/>
              </a:rPr>
              <a:t>Third party regulation</a:t>
            </a:r>
            <a:r>
              <a:rPr lang="en-US" altLang="en-US" sz="1846">
                <a:ea typeface="ＭＳ Ｐゴシック" charset="-128"/>
              </a:rPr>
              <a:t>: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Activities of external auditors, accreditors, certifiers, information providers, standards associations, ratings agencies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Government may sometimes require third party verification</a:t>
            </a:r>
          </a:p>
          <a:p>
            <a:pPr lvl="1"/>
            <a:r>
              <a:rPr lang="en-US" altLang="en-US" sz="1662">
                <a:ea typeface="ＭＳ Ｐゴシック" charset="-128"/>
              </a:rPr>
              <a:t>Second party regulation may require third party involvement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1FC8BE-5D0C-42FC-ADB6-37691CA241FA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932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325777" y="841419"/>
            <a:ext cx="8388482" cy="658198"/>
          </a:xfrm>
        </p:spPr>
        <p:txBody>
          <a:bodyPr/>
          <a:lstStyle/>
          <a:p>
            <a:pPr>
              <a:defRPr/>
            </a:pPr>
            <a:r>
              <a:rPr lang="en-US" altLang="en-US">
                <a:ea typeface="ＭＳ Ｐゴシック" charset="-128"/>
              </a:rPr>
              <a:t>Private regulation</a:t>
            </a:r>
          </a:p>
        </p:txBody>
      </p:sp>
      <p:sp>
        <p:nvSpPr>
          <p:cNvPr id="138242" name="Content Placeholder 2"/>
          <p:cNvSpPr>
            <a:spLocks noGrp="1"/>
          </p:cNvSpPr>
          <p:nvPr>
            <p:ph idx="4294967295"/>
          </p:nvPr>
        </p:nvSpPr>
        <p:spPr>
          <a:xfrm>
            <a:off x="451338" y="1664208"/>
            <a:ext cx="8229600" cy="3882274"/>
          </a:xfrm>
          <a:prstGeom prst="rect">
            <a:avLst/>
          </a:prstGeom>
        </p:spPr>
        <p:txBody>
          <a:bodyPr/>
          <a:lstStyle/>
          <a:p>
            <a:r>
              <a:rPr lang="en-US" altLang="en-US" sz="1477" b="1" dirty="0">
                <a:solidFill>
                  <a:srgbClr val="FF0000"/>
                </a:solidFill>
                <a:ea typeface="ＭＳ Ｐゴシック" charset="-128"/>
              </a:rPr>
              <a:t>Compelled third party regulation</a:t>
            </a:r>
            <a:r>
              <a:rPr lang="en-US" altLang="en-US" sz="1477" dirty="0">
                <a:ea typeface="ＭＳ Ｐゴシック" charset="-128"/>
              </a:rPr>
              <a:t>:</a:t>
            </a:r>
          </a:p>
          <a:p>
            <a:pPr lvl="1"/>
            <a:r>
              <a:rPr lang="en-US" altLang="en-US" sz="1477" dirty="0">
                <a:ea typeface="ＭＳ Ｐゴシック" charset="-128"/>
              </a:rPr>
              <a:t>PAYG deductions by employers</a:t>
            </a:r>
          </a:p>
          <a:p>
            <a:pPr lvl="1"/>
            <a:r>
              <a:rPr lang="en-US" altLang="en-US" sz="1477" dirty="0">
                <a:ea typeface="ＭＳ Ｐゴシック" charset="-128"/>
              </a:rPr>
              <a:t>Mandatory reporting financial transactions reporting requirements, conformity to immigration laws, community visitor schemes</a:t>
            </a:r>
          </a:p>
          <a:p>
            <a:pPr lvl="1"/>
            <a:r>
              <a:rPr lang="en-US" altLang="en-US" sz="1477" dirty="0">
                <a:ea typeface="ＭＳ Ｐゴシック" charset="-128"/>
              </a:rPr>
              <a:t>Accessorial liability</a:t>
            </a:r>
          </a:p>
          <a:p>
            <a:endParaRPr lang="en-US" altLang="en-US" sz="1477" dirty="0">
              <a:solidFill>
                <a:srgbClr val="FF0000"/>
              </a:solidFill>
              <a:ea typeface="ＭＳ Ｐゴシック" charset="-128"/>
            </a:endParaRPr>
          </a:p>
          <a:p>
            <a:r>
              <a:rPr lang="en-US" altLang="en-US" sz="1477" b="1" dirty="0">
                <a:solidFill>
                  <a:srgbClr val="FF0000"/>
                </a:solidFill>
                <a:ea typeface="ＭＳ Ｐゴシック" charset="-128"/>
              </a:rPr>
              <a:t>Fourth party regulation</a:t>
            </a:r>
          </a:p>
          <a:p>
            <a:pPr lvl="1"/>
            <a:r>
              <a:rPr lang="en-US" altLang="en-US" sz="1477" dirty="0">
                <a:ea typeface="ＭＳ Ｐゴシック" charset="-128"/>
              </a:rPr>
              <a:t>Influence of civil society, consumers, NGOs, interest groups</a:t>
            </a:r>
          </a:p>
          <a:p>
            <a:pPr lvl="2"/>
            <a:r>
              <a:rPr lang="en-US" altLang="en-US" sz="1477" dirty="0">
                <a:ea typeface="ＭＳ Ｐゴシック" charset="-128"/>
              </a:rPr>
              <a:t>Purchasing </a:t>
            </a:r>
            <a:r>
              <a:rPr lang="en-US" altLang="en-US" sz="1477" dirty="0" err="1">
                <a:ea typeface="ＭＳ Ｐゴシック" charset="-128"/>
              </a:rPr>
              <a:t>behaviour</a:t>
            </a:r>
            <a:r>
              <a:rPr lang="en-US" altLang="en-US" sz="1477" dirty="0">
                <a:ea typeface="ＭＳ Ｐゴシック" charset="-128"/>
              </a:rPr>
              <a:t>, boycotts, monitoring, petitions, adverse publicity</a:t>
            </a:r>
          </a:p>
          <a:p>
            <a:pPr lvl="2"/>
            <a:r>
              <a:rPr lang="en-US" altLang="en-US" sz="1477" dirty="0">
                <a:ea typeface="ＭＳ Ｐゴシック" charset="-128"/>
              </a:rPr>
              <a:t>Third party standing to sue in public interest cases</a:t>
            </a:r>
          </a:p>
          <a:p>
            <a:pPr lvl="2"/>
            <a:r>
              <a:rPr lang="en-US" altLang="en-US" sz="1477" dirty="0">
                <a:ea typeface="ＭＳ Ｐゴシック" charset="-128"/>
              </a:rPr>
              <a:t>Role of unions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B55D8D-2CA8-42F2-A3BD-CF2CBB12D5DC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420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>
                <a:ea typeface="ＭＳ Ｐゴシック" charset="-128"/>
              </a:rPr>
              <a:t>Hybrid regulation</a:t>
            </a:r>
          </a:p>
        </p:txBody>
      </p:sp>
      <p:sp>
        <p:nvSpPr>
          <p:cNvPr id="139266" name="Content Placeholder 2"/>
          <p:cNvSpPr>
            <a:spLocks noGrp="1"/>
          </p:cNvSpPr>
          <p:nvPr>
            <p:ph idx="4294967295"/>
          </p:nvPr>
        </p:nvSpPr>
        <p:spPr>
          <a:xfrm>
            <a:off x="704851" y="1745274"/>
            <a:ext cx="7022123" cy="3571142"/>
          </a:xfrm>
          <a:prstGeom prst="rect">
            <a:avLst/>
          </a:prstGeom>
        </p:spPr>
        <p:txBody>
          <a:bodyPr/>
          <a:lstStyle/>
          <a:p>
            <a:r>
              <a:rPr lang="en-US" altLang="en-US" sz="2215">
                <a:solidFill>
                  <a:srgbClr val="FF0000"/>
                </a:solidFill>
                <a:ea typeface="ＭＳ Ｐゴシック" charset="-128"/>
              </a:rPr>
              <a:t>Co-regulation</a:t>
            </a:r>
          </a:p>
          <a:p>
            <a:pPr lvl="1" eaLnBrk="1" hangingPunct="1"/>
            <a:r>
              <a:rPr lang="en-US" altLang="en-US">
                <a:solidFill>
                  <a:schemeClr val="tx2"/>
                </a:solidFill>
                <a:ea typeface="ＭＳ Ｐゴシック" charset="-128"/>
              </a:rPr>
              <a:t>Where the regulatory role is shared between government and industry</a:t>
            </a:r>
          </a:p>
          <a:p>
            <a:pPr lvl="1" eaLnBrk="1" hangingPunct="1"/>
            <a:r>
              <a:rPr lang="en-US" altLang="en-US">
                <a:solidFill>
                  <a:schemeClr val="tx2"/>
                </a:solidFill>
                <a:ea typeface="ＭＳ Ｐゴシック" charset="-128"/>
              </a:rPr>
              <a:t>Industry body may develop regulatory arrangement eg code of practice, but government may provide legislative backing, including enforcement of sanctions</a:t>
            </a:r>
          </a:p>
          <a:p>
            <a:pPr lvl="1" eaLnBrk="1" hangingPunct="1"/>
            <a:r>
              <a:rPr lang="en-US" altLang="en-US">
                <a:solidFill>
                  <a:schemeClr val="tx2"/>
                </a:solidFill>
                <a:ea typeface="ＭＳ Ｐゴシック" charset="-128"/>
              </a:rPr>
              <a:t>Eg professional bodies</a:t>
            </a:r>
          </a:p>
          <a:p>
            <a:pPr lvl="1" eaLnBrk="1" hangingPunct="1"/>
            <a:r>
              <a:rPr lang="en-US" altLang="en-US">
                <a:solidFill>
                  <a:schemeClr val="tx2"/>
                </a:solidFill>
                <a:ea typeface="ＭＳ Ｐゴシック" charset="-128"/>
              </a:rPr>
              <a:t>Eg utility regulation &gt; privatization of industries</a:t>
            </a:r>
          </a:p>
        </p:txBody>
      </p:sp>
      <p:sp>
        <p:nvSpPr>
          <p:cNvPr id="139267" name="Slide Number Placeholder 3"/>
          <p:cNvSpPr>
            <a:spLocks noGrp="1"/>
          </p:cNvSpPr>
          <p:nvPr>
            <p:ph type="sldNum" sz="quarter" idx="10"/>
          </p:nvPr>
        </p:nvSpPr>
        <p:spPr>
          <a:xfrm flipV="1">
            <a:off x="783982" y="6594231"/>
            <a:ext cx="5583115" cy="923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6CCFF"/>
              </a:buClr>
              <a:buFont typeface="Symbol" charset="2"/>
              <a:buChar char="·"/>
              <a:defRPr sz="2954">
                <a:solidFill>
                  <a:schemeClr val="tx1"/>
                </a:solidFill>
                <a:latin typeface="Lucida Sans Unicode" charset="0"/>
                <a:ea typeface="ＭＳ Ｐゴシック" charset="-128"/>
                <a:cs typeface="Arial" charset="0"/>
              </a:defRPr>
            </a:lvl1pPr>
            <a:lvl2pPr marL="685817" indent="-263776">
              <a:spcBef>
                <a:spcPct val="20000"/>
              </a:spcBef>
              <a:buClr>
                <a:srgbClr val="66CCFF"/>
              </a:buClr>
              <a:buFont typeface="Wingdings" charset="2"/>
              <a:buChar char=""/>
              <a:defRPr sz="2585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2pPr>
            <a:lvl3pPr marL="1055103" indent="-211021">
              <a:lnSpc>
                <a:spcPct val="120000"/>
              </a:lnSpc>
              <a:spcBef>
                <a:spcPct val="20000"/>
              </a:spcBef>
              <a:buClr>
                <a:srgbClr val="66CCFF"/>
              </a:buClr>
              <a:buFont typeface="ZapfDingbats" charset="0"/>
              <a:buChar char=""/>
              <a:defRPr sz="2215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3pPr>
            <a:lvl4pPr marL="1477145" indent="-211021">
              <a:spcBef>
                <a:spcPct val="20000"/>
              </a:spcBef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4pPr>
            <a:lvl5pPr marL="1899186" indent="-211021">
              <a:spcBef>
                <a:spcPct val="20000"/>
              </a:spcBef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5pPr>
            <a:lvl6pPr marL="2321227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6pPr>
            <a:lvl7pPr marL="2743269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7pPr>
            <a:lvl8pPr marL="3165310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8pPr>
            <a:lvl9pPr marL="3587351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en-US" sz="1662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81F40F-B2BB-4FF0-A83C-692A1E4B4867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578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WHEN, WHO AND HOW TO REGULATE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22FBF4-568A-42C2-B0A4-17C4DF20367E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258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When to regulate</a:t>
            </a:r>
          </a:p>
        </p:txBody>
      </p:sp>
      <p:pic>
        <p:nvPicPr>
          <p:cNvPr id="149506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000251"/>
            <a:ext cx="8229600" cy="36590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D9AEA9-483C-4BB4-99C5-F4AB31E69820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52305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Who to regulate?</a:t>
            </a:r>
          </a:p>
        </p:txBody>
      </p:sp>
      <p:pic>
        <p:nvPicPr>
          <p:cNvPr id="150530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9027" y="1740877"/>
            <a:ext cx="3722077" cy="42803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A508F0-E30E-4970-B19A-64643730D0CD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4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325777" y="841418"/>
            <a:ext cx="8388482" cy="411941"/>
          </a:xfrm>
        </p:spPr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94359743"/>
              </p:ext>
            </p:extLst>
          </p:nvPr>
        </p:nvGraphicFramePr>
        <p:xfrm>
          <a:off x="396721" y="1253359"/>
          <a:ext cx="7244256" cy="4998654"/>
        </p:xfrm>
        <a:graphic>
          <a:graphicData uri="http://schemas.openxmlformats.org/drawingml/2006/table">
            <a:tbl>
              <a:tblPr/>
              <a:tblGrid>
                <a:gridCol w="3522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17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1531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ＭＳ Ｐゴシック" charset="-128"/>
                        </a:rPr>
                        <a:t>Now contemplating her new relationship with Amanda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Relationships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206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How happy she is in her new, architect designed house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and happy to be out of her terrible rooming house</a:t>
                      </a: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Architects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Building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Conveyancers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Fences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Heritage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Housing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Housing Contracts Guarantee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Land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Land Tax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Local Government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Owners Corporations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Planning and Environment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Property Law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Sale of Land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Surveying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Subdivision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Urban Land Corporation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Rooming House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Valuation of Land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Building Industry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7" marB="4568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1D06621-FCD9-41E1-BB2C-0C3D4620CAE1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4386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812" y="258613"/>
            <a:ext cx="8388482" cy="896947"/>
          </a:xfrm>
        </p:spPr>
        <p:txBody>
          <a:bodyPr/>
          <a:lstStyle/>
          <a:p>
            <a:pPr>
              <a:defRPr/>
            </a:pPr>
            <a:r>
              <a:rPr lang="en-US" dirty="0"/>
              <a:t>THE TOOLS OF REGULATION</a:t>
            </a:r>
          </a:p>
        </p:txBody>
      </p:sp>
      <p:sp>
        <p:nvSpPr>
          <p:cNvPr id="15872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40877"/>
            <a:ext cx="8229600" cy="4177812"/>
          </a:xfrm>
          <a:prstGeom prst="rect">
            <a:avLst/>
          </a:prstGeo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5872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66CCFF"/>
              </a:buClr>
              <a:buFont typeface="Symbol" charset="2"/>
              <a:buChar char="·"/>
              <a:defRPr sz="2954">
                <a:solidFill>
                  <a:schemeClr val="tx1"/>
                </a:solidFill>
                <a:latin typeface="Lucida Sans Unicode" charset="0"/>
                <a:ea typeface="ＭＳ Ｐゴシック" charset="-128"/>
                <a:cs typeface="Arial" charset="0"/>
              </a:defRPr>
            </a:lvl1pPr>
            <a:lvl2pPr marL="685817" indent="-263776">
              <a:spcBef>
                <a:spcPct val="20000"/>
              </a:spcBef>
              <a:buClr>
                <a:srgbClr val="66CCFF"/>
              </a:buClr>
              <a:buFont typeface="Wingdings" charset="2"/>
              <a:buChar char=""/>
              <a:defRPr sz="2585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2pPr>
            <a:lvl3pPr marL="1055103" indent="-211021">
              <a:lnSpc>
                <a:spcPct val="120000"/>
              </a:lnSpc>
              <a:spcBef>
                <a:spcPct val="20000"/>
              </a:spcBef>
              <a:buClr>
                <a:srgbClr val="66CCFF"/>
              </a:buClr>
              <a:buFont typeface="ZapfDingbats" charset="0"/>
              <a:buChar char=""/>
              <a:defRPr sz="2215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3pPr>
            <a:lvl4pPr marL="1477145" indent="-211021">
              <a:spcBef>
                <a:spcPct val="20000"/>
              </a:spcBef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4pPr>
            <a:lvl5pPr marL="1899186" indent="-211021">
              <a:spcBef>
                <a:spcPct val="20000"/>
              </a:spcBef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5pPr>
            <a:lvl6pPr marL="2321227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6pPr>
            <a:lvl7pPr marL="2743269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7pPr>
            <a:lvl8pPr marL="3165310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8pPr>
            <a:lvl9pPr marL="3587351" indent="-21102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CCFF"/>
              </a:buClr>
              <a:buChar char="•"/>
              <a:defRPr sz="1846">
                <a:solidFill>
                  <a:schemeClr val="tx1"/>
                </a:solidFill>
                <a:latin typeface="Lucida Sans Unicode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AU" altLang="en-US" sz="1292"/>
              <a:t>www.anzsog.edu.au</a:t>
            </a:r>
            <a:endParaRPr lang="en-US" altLang="en-US" sz="1292"/>
          </a:p>
          <a:p>
            <a:pPr>
              <a:spcBef>
                <a:spcPct val="0"/>
              </a:spcBef>
              <a:buClrTx/>
              <a:buFontTx/>
              <a:buNone/>
            </a:pPr>
            <a:fld id="{ACDCA4C7-B3FC-FC4A-AE16-05CCB19B4CD2}" type="slidenum">
              <a:rPr lang="en-US" altLang="en-US" sz="1292"/>
              <a:pPr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US" altLang="en-US" sz="1292"/>
          </a:p>
        </p:txBody>
      </p:sp>
      <p:pic>
        <p:nvPicPr>
          <p:cNvPr id="15872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12" y="1326381"/>
            <a:ext cx="8408377" cy="526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4B4671-B341-4B75-A196-594D047D44E2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481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161" y="2200275"/>
            <a:ext cx="2710150" cy="358977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3A58A3-4FEF-4811-AA63-CC74435B21D3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33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5DE82-6EEE-4F92-817E-A44E933CC3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5779" y="938465"/>
            <a:ext cx="8193723" cy="37297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800" dirty="0">
                <a:latin typeface="Nunito"/>
              </a:rPr>
              <a:t>Don't miss the highlight of the regulator's year</a:t>
            </a:r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D75F7F9-4271-4C94-B68E-754B1E8FD87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" b="595"/>
          <a:stretch>
            <a:fillRect/>
          </a:stretch>
        </p:blipFill>
        <p:spPr>
          <a:xfrm>
            <a:off x="325779" y="4130726"/>
            <a:ext cx="3361571" cy="2133840"/>
          </a:xfrm>
        </p:spPr>
      </p:pic>
      <p:sp>
        <p:nvSpPr>
          <p:cNvPr id="7" name="TextBox 11">
            <a:extLst>
              <a:ext uri="{FF2B5EF4-FFF2-40B4-BE49-F238E27FC236}">
                <a16:creationId xmlns:a16="http://schemas.microsoft.com/office/drawing/2014/main" id="{E30CCF3C-FEB7-40FA-8047-1E0133E97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999" y="5197646"/>
            <a:ext cx="3239705" cy="953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AU" altLang="en-US" sz="1400" b="1" dirty="0">
                <a:solidFill>
                  <a:srgbClr val="000000"/>
                </a:solidFill>
                <a:latin typeface="HelveticaNeue LT 65 Medium" pitchFamily="2" charset="0"/>
              </a:rPr>
              <a:t>Enquiries to: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AU" altLang="en-US" sz="1400" dirty="0">
                <a:solidFill>
                  <a:srgbClr val="000000"/>
                </a:solidFill>
                <a:latin typeface="HelveticaNeue LT 45 Light" pitchFamily="34" charset="0"/>
              </a:rPr>
              <a:t>Applied Learning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AU" altLang="en-US" sz="1400" dirty="0">
                <a:solidFill>
                  <a:srgbClr val="000000"/>
                </a:solidFill>
                <a:latin typeface="HelveticaNeue LT 45 Light" pitchFamily="34" charset="0"/>
              </a:rPr>
              <a:t>T +61 3 8344 1900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AU" altLang="en-US" sz="1400" dirty="0">
                <a:solidFill>
                  <a:srgbClr val="000000"/>
                </a:solidFill>
                <a:latin typeface="HelveticaNeue LT 45 Light" pitchFamily="34" charset="0"/>
              </a:rPr>
              <a:t>appliedlearning@anzsog.edu.au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FEC127-0D29-4EF8-8EBF-40FEC3848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59" y="144319"/>
            <a:ext cx="1062827" cy="48590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439A756-9D92-4EC7-8A8D-E5F0E3164F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115549"/>
              </p:ext>
            </p:extLst>
          </p:nvPr>
        </p:nvGraphicFramePr>
        <p:xfrm>
          <a:off x="325779" y="1823301"/>
          <a:ext cx="8324925" cy="104502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477334">
                  <a:extLst>
                    <a:ext uri="{9D8B030D-6E8A-4147-A177-3AD203B41FA5}">
                      <a16:colId xmlns:a16="http://schemas.microsoft.com/office/drawing/2014/main" val="184870174"/>
                    </a:ext>
                  </a:extLst>
                </a:gridCol>
                <a:gridCol w="2307550">
                  <a:extLst>
                    <a:ext uri="{9D8B030D-6E8A-4147-A177-3AD203B41FA5}">
                      <a16:colId xmlns:a16="http://schemas.microsoft.com/office/drawing/2014/main" val="4294196822"/>
                    </a:ext>
                  </a:extLst>
                </a:gridCol>
                <a:gridCol w="1540041">
                  <a:extLst>
                    <a:ext uri="{9D8B030D-6E8A-4147-A177-3AD203B41FA5}">
                      <a16:colId xmlns:a16="http://schemas.microsoft.com/office/drawing/2014/main" val="3522304623"/>
                    </a:ext>
                  </a:extLst>
                </a:gridCol>
              </a:tblGrid>
              <a:tr h="1045028">
                <a:tc>
                  <a:txBody>
                    <a:bodyPr/>
                    <a:lstStyle/>
                    <a:p>
                      <a:r>
                        <a:rPr lang="en-US" sz="1350" b="1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Intelligent Regulator</a:t>
                      </a:r>
                      <a:r>
                        <a:rPr lang="en-US" sz="13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ANZSOG/</a:t>
                      </a:r>
                      <a:r>
                        <a:rPr lang="en-US" sz="135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NRCoP</a:t>
                      </a:r>
                      <a:r>
                        <a:rPr lang="en-US" sz="135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Annual Regulators Forum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Deakin Edge, Federation Square, Melbourne</a:t>
                      </a:r>
                      <a:endParaRPr lang="en-A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4 October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8962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11236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7A52CA-CAC1-4846-9BBF-4558E1CCA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0" y="98785"/>
            <a:ext cx="1417102" cy="64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362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00968257"/>
              </p:ext>
            </p:extLst>
          </p:nvPr>
        </p:nvGraphicFramePr>
        <p:xfrm>
          <a:off x="381000" y="1844675"/>
          <a:ext cx="7607300" cy="3419630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1349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was worried, however, about who had moved in next door to her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and who was taking care of her children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Serious Sex Offender Monitoring Act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Working with Children Act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4849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After a long, hot shower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Gas Industry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Catchment and Land Protection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Water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Safe Drinking Water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Water Industry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Water Efficiency Labelling and Standards Act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Water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81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decides to go for a walk </a:t>
                      </a: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downtown. What a mess on the streets, she thinks, 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Graffiti Prevention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63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3B412EE-C55C-42B8-B488-4757D32DBA86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0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42273376"/>
              </p:ext>
            </p:extLst>
          </p:nvPr>
        </p:nvGraphicFramePr>
        <p:xfrm>
          <a:off x="381000" y="1844675"/>
          <a:ext cx="7607300" cy="3139080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7979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979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I’ll walk for a kilometre or so, or about half an hour. She tires.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National Measurement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460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Perhaps I should have taken my car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Motor Car Traders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Petroleum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Road Safety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Motor Vehicle Standards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7922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Or caught public transport or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called an Uber vehicle</a:t>
                      </a: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Bus Safety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Rail Safety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Transport (Compliance and Miscellaneous)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Commercial Passenger Vehicle Industry Act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31E582E-908A-40A1-8147-3B188FAED717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2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86187280"/>
              </p:ext>
            </p:extLst>
          </p:nvPr>
        </p:nvGraphicFramePr>
        <p:xfrm>
          <a:off x="381000" y="1844675"/>
          <a:ext cx="7607300" cy="2206626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18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decides to have some breakfast starting with some toast and eggs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Food Industry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She brushes her teeth.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Health (Fluoridation)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8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I’ll take Fido, the dog for a walk 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Domestic Animals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Prevention of Cruelty to Animals Act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Veterinary Practice Act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A96FC1B-7E33-4272-B8EE-898AADDB2DD4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9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45818738"/>
              </p:ext>
            </p:extLst>
          </p:nvPr>
        </p:nvGraphicFramePr>
        <p:xfrm>
          <a:off x="381000" y="1844675"/>
          <a:ext cx="7607300" cy="3059130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1562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For lunch, she has a delicious chicken sandwich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Broiler Chicken Industry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488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bought from the old one-legged Vietnamese woman at the 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Equal Opportunity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Racial and Religious Tolerance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Racial Discrimination Act</a:t>
                      </a:r>
                      <a:endParaRPr kumimoji="0" lang="en-US" altLang="en-US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Human Rights (Sexual Conduct) Act</a:t>
                      </a:r>
                      <a:endParaRPr kumimoji="0" lang="en-US" altLang="en-US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Sex Discrimination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Racial Discrimination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Age Discrimination Act</a:t>
                      </a: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336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336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FB0994-476A-4F04-A203-16A91B0C28EB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955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>
                <a:ea typeface="ＭＳ Ｐゴシック" charset="-128"/>
              </a:rPr>
              <a:t>RUTH the regimented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81000" y="1844675"/>
          <a:ext cx="7607300" cy="4192642"/>
        </p:xfrm>
        <a:graphic>
          <a:graphicData uri="http://schemas.openxmlformats.org/drawingml/2006/table">
            <a:tbl>
              <a:tblPr/>
              <a:tblGrid>
                <a:gridCol w="380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3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8387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just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ＭＳ Ｐゴシック" charset="-128"/>
                        </a:rPr>
                        <a:t>local Red Chook Takeaway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Business Names (Commonwealth Powers)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Fair Trading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Occupational Health and Safety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Partnership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Payroll Tax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Retail Leases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Shop Trading Reform Act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Corporations Act</a:t>
                      </a:r>
                      <a:endParaRPr kumimoji="0" lang="en-US" altLang="en-US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Designs Act</a:t>
                      </a:r>
                      <a:endParaRPr kumimoji="0" lang="en-US" altLang="en-US" sz="1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Trade Marks Act</a:t>
                      </a:r>
                      <a:r>
                        <a:rPr kumimoji="0" lang="en-US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Income Tax Assessment Act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0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0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0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400" b="1">
                          <a:solidFill>
                            <a:srgbClr val="00528B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buFont typeface="Arial" charset="0"/>
                        <a:defRPr sz="22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rgbClr val="333333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17A5AAE-A448-4673-B30B-48762E9A0A90}"/>
              </a:ext>
            </a:extLst>
          </p:cNvPr>
          <p:cNvSpPr txBox="1"/>
          <p:nvPr/>
        </p:nvSpPr>
        <p:spPr>
          <a:xfrm>
            <a:off x="8147662" y="6119336"/>
            <a:ext cx="996338" cy="73866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1400" dirty="0">
                <a:solidFill>
                  <a:srgbClr val="F2F2F2"/>
                </a:solidFill>
              </a:rPr>
              <a:t>#N804</a:t>
            </a:r>
            <a:endParaRPr lang="en-AU" sz="1400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257350"/>
      </p:ext>
    </p:extLst>
  </p:cSld>
  <p:clrMapOvr>
    <a:masterClrMapping/>
  </p:clrMapOvr>
</p:sld>
</file>

<file path=ppt/theme/theme1.xml><?xml version="1.0" encoding="utf-8"?>
<a:theme xmlns:a="http://schemas.openxmlformats.org/drawingml/2006/main" name="ANZSOG-PowerPoint template">
  <a:themeElements>
    <a:clrScheme name="ANZOG-PPNT">
      <a:dk1>
        <a:sysClr val="windowText" lastClr="000000"/>
      </a:dk1>
      <a:lt1>
        <a:sysClr val="window" lastClr="FFFFFF"/>
      </a:lt1>
      <a:dk2>
        <a:srgbClr val="253B7D"/>
      </a:dk2>
      <a:lt2>
        <a:srgbClr val="FFFFFF"/>
      </a:lt2>
      <a:accent1>
        <a:srgbClr val="007447"/>
      </a:accent1>
      <a:accent2>
        <a:srgbClr val="00A551"/>
      </a:accent2>
      <a:accent3>
        <a:srgbClr val="EC1C24"/>
      </a:accent3>
      <a:accent4>
        <a:srgbClr val="FFCA05"/>
      </a:accent4>
      <a:accent5>
        <a:srgbClr val="253B7D"/>
      </a:accent5>
      <a:accent6>
        <a:srgbClr val="5BCAF4"/>
      </a:accent6>
      <a:hlink>
        <a:srgbClr val="253B7D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ZSOG-PowerPoint template" id="{8A9BFD81-BBA4-4AC3-92F4-8574AA4EAFA3}" vid="{CB02C1A1-1C44-48A6-8C38-225648D394C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F180B4C198844BF045B7BC2D5DE4A" ma:contentTypeVersion="10" ma:contentTypeDescription="Create a new document." ma:contentTypeScope="" ma:versionID="bd4fff8b35049df216a981988af1bc1d">
  <xsd:schema xmlns:xsd="http://www.w3.org/2001/XMLSchema" xmlns:xs="http://www.w3.org/2001/XMLSchema" xmlns:p="http://schemas.microsoft.com/office/2006/metadata/properties" xmlns:ns2="941e4863-408d-4232-9006-e4ece879a4b8" xmlns:ns3="5fe5f515-21e2-4430-b2c5-8938785ae444" targetNamespace="http://schemas.microsoft.com/office/2006/metadata/properties" ma:root="true" ma:fieldsID="d4f549bd72fe062d5666a6af4f666915" ns2:_="" ns3:_="">
    <xsd:import namespace="941e4863-408d-4232-9006-e4ece879a4b8"/>
    <xsd:import namespace="5fe5f515-21e2-4430-b2c5-8938785ae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1e4863-408d-4232-9006-e4ece879a4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e5f515-21e2-4430-b2c5-8938785ae4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165D5F-8D7B-48B8-9A12-5712D93587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FB1845-71F1-4FEE-954A-AFEB6C1E76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1e4863-408d-4232-9006-e4ece879a4b8"/>
    <ds:schemaRef ds:uri="5fe5f515-21e2-4430-b2c5-8938785ae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DEC10A2-3208-4BE7-976A-BE2AE4C29110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941e4863-408d-4232-9006-e4ece879a4b8"/>
    <ds:schemaRef ds:uri="http://schemas.microsoft.com/office/2006/metadata/properties"/>
    <ds:schemaRef ds:uri="5fe5f515-21e2-4430-b2c5-8938785ae444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13. ANZSOG-PowerPoint template</Template>
  <TotalTime>3400</TotalTime>
  <Words>1899</Words>
  <Application>Microsoft Office PowerPoint</Application>
  <PresentationFormat>On-screen Show (4:3)</PresentationFormat>
  <Paragraphs>458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ANZSOG-PowerPoint template</vt:lpstr>
      <vt:lpstr>Everyone’s a regulator: why and how to think broadly about regulation</vt:lpstr>
      <vt:lpstr>PowerPoint Presentation</vt:lpstr>
      <vt:lpstr>Ruth the regimented</vt:lpstr>
      <vt:lpstr>Ruth the regimented</vt:lpstr>
      <vt:lpstr>RUTH the regimented</vt:lpstr>
      <vt:lpstr>RUTH the regimented</vt:lpstr>
      <vt:lpstr>RUTH the regimented</vt:lpstr>
      <vt:lpstr>RUTH the regimented</vt:lpstr>
      <vt:lpstr>RUTH the regimented</vt:lpstr>
      <vt:lpstr>RUTH the regimented</vt:lpstr>
      <vt:lpstr>RUTH the regimented</vt:lpstr>
      <vt:lpstr>RUTH the regimented</vt:lpstr>
      <vt:lpstr>3 hot issues??</vt:lpstr>
      <vt:lpstr>SOME MODERN REGULATORY CHALLENGES</vt:lpstr>
      <vt:lpstr>PowerPoint Presentation</vt:lpstr>
      <vt:lpstr>WHAT IS REGULATION: an academic’s view</vt:lpstr>
      <vt:lpstr>Why regulate</vt:lpstr>
      <vt:lpstr>Pressures for more regulation</vt:lpstr>
      <vt:lpstr> Why regulate? Pressures to respond to risk Based on Better Regulation Commission (UK) (2006 </vt:lpstr>
      <vt:lpstr>PowerPoint Presentation</vt:lpstr>
      <vt:lpstr>Less regulation?</vt:lpstr>
      <vt:lpstr>Pressures for less regulation</vt:lpstr>
      <vt:lpstr>PowerPoint Presentation</vt:lpstr>
      <vt:lpstr>Who regulates?</vt:lpstr>
      <vt:lpstr>Who regulates?</vt:lpstr>
      <vt:lpstr>The governance of regulation: regulating the regulators</vt:lpstr>
      <vt:lpstr>Who regulates?</vt:lpstr>
      <vt:lpstr>PowerPoint Presentation</vt:lpstr>
      <vt:lpstr>Aged care</vt:lpstr>
      <vt:lpstr>Aged care</vt:lpstr>
      <vt:lpstr>Aged care</vt:lpstr>
      <vt:lpstr>Private regulation: self-regulation</vt:lpstr>
      <vt:lpstr>Private regulation: self-regulation</vt:lpstr>
      <vt:lpstr>Private regulation</vt:lpstr>
      <vt:lpstr>Private regulation</vt:lpstr>
      <vt:lpstr>Hybrid regulation</vt:lpstr>
      <vt:lpstr>PowerPoint Presentation</vt:lpstr>
      <vt:lpstr>When to regulate</vt:lpstr>
      <vt:lpstr>Who to regulate?</vt:lpstr>
      <vt:lpstr>THE TOOLS OF REGULATION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Michelle Tunley</dc:creator>
  <cp:lastModifiedBy>Michelle Portelli</cp:lastModifiedBy>
  <cp:revision>45</cp:revision>
  <dcterms:created xsi:type="dcterms:W3CDTF">2018-06-14T03:48:20Z</dcterms:created>
  <dcterms:modified xsi:type="dcterms:W3CDTF">2019-08-30T07:53:16Z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0x0101004E8F180B4C198844BF045B7BC2D5DE4A</vt:lpwstr>
  </property>
  <property fmtid="{D5CDD505-2E9C-101B-9397-08002B2CF9AE}" pid="3" name="Order">
    <vt:r8>100</vt:r8>
  </property>
</Properties>
</file>