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6" r:id="rId3"/>
    <p:sldId id="275" r:id="rId4"/>
    <p:sldId id="276" r:id="rId5"/>
    <p:sldId id="266" r:id="rId6"/>
    <p:sldId id="267" r:id="rId7"/>
    <p:sldId id="273" r:id="rId8"/>
    <p:sldId id="274" r:id="rId9"/>
    <p:sldId id="268" r:id="rId10"/>
    <p:sldId id="269" r:id="rId11"/>
    <p:sldId id="277" r:id="rId12"/>
    <p:sldId id="271" r:id="rId13"/>
    <p:sldId id="272" r:id="rId14"/>
    <p:sldId id="278" r:id="rId15"/>
    <p:sldId id="279" r:id="rId16"/>
    <p:sldId id="265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7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19B5BF-023E-4A0E-BBD5-3EAFF55BF4BE}" type="datetimeFigureOut">
              <a:rPr lang="nl-NL" smtClean="0"/>
              <a:t>13-11-2018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BE67A2-BDBF-4DD8-97D9-7EB8C0F2D2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8702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F3BB-4294-423E-86DD-0A1AFA85926C}" type="datetime1">
              <a:rPr lang="nl-NL" smtClean="0"/>
              <a:t>13-11-2018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1797-2413-4AE4-9164-C7444ED26B4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43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1522-5F72-4FF8-AC29-2380C836B07C}" type="datetime1">
              <a:rPr lang="nl-NL" smtClean="0"/>
              <a:t>13-11-2018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1797-2413-4AE4-9164-C7444ED26B4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5337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C5E59-47E0-481C-895D-5CBC42B05E55}" type="datetime1">
              <a:rPr lang="nl-NL" smtClean="0"/>
              <a:t>13-11-2018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1797-2413-4AE4-9164-C7444ED26B4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5909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2EC5-236E-46D8-AB0C-853557CFED66}" type="datetime1">
              <a:rPr lang="nl-NL" smtClean="0"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15C2-07C5-4E0C-A31C-C5C4FAC3C253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3522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1FD6-44AB-4B9D-B82E-3E74DCC50194}" type="datetime1">
              <a:rPr lang="nl-NL" smtClean="0"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15C2-07C5-4E0C-A31C-C5C4FAC3C253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4899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FA9D-5203-41B7-803F-BCEDA3613958}" type="datetime1">
              <a:rPr lang="nl-NL" smtClean="0"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15C2-07C5-4E0C-A31C-C5C4FAC3C253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2498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9BCEF-9702-4726-86C7-1FAD11BEC2D0}" type="datetime1">
              <a:rPr lang="nl-NL" smtClean="0"/>
              <a:t>13-11-2018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15C2-07C5-4E0C-A31C-C5C4FAC3C253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12797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04B67-AAAF-491D-9578-E3F3BF571D61}" type="datetime1">
              <a:rPr lang="nl-NL" smtClean="0"/>
              <a:t>13-11-2018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15C2-07C5-4E0C-A31C-C5C4FAC3C253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40008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1AA4E-1F97-4944-B1F9-2046F92F9304}" type="datetime1">
              <a:rPr lang="nl-NL" smtClean="0"/>
              <a:t>13-11-2018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15C2-07C5-4E0C-A31C-C5C4FAC3C253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01625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8807-8DD0-48E4-8029-84C2D1693876}" type="datetime1">
              <a:rPr lang="nl-NL" smtClean="0"/>
              <a:t>13-11-2018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15C2-07C5-4E0C-A31C-C5C4FAC3C253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22797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7AAC-45C6-4968-A95C-F90BF3D7E837}" type="datetime1">
              <a:rPr lang="nl-NL" smtClean="0"/>
              <a:t>13-11-2018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15C2-07C5-4E0C-A31C-C5C4FAC3C253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6132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4D18-FCCD-4C45-858C-FDEDD3DF14D5}" type="datetime1">
              <a:rPr lang="nl-NL" smtClean="0"/>
              <a:t>13-11-2018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1797-2413-4AE4-9164-C7444ED26B4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34764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F5595-E756-4F2A-A4A5-37D1D28C48F4}" type="datetime1">
              <a:rPr lang="nl-NL" smtClean="0"/>
              <a:t>13-11-2018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15C2-07C5-4E0C-A31C-C5C4FAC3C253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23974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19E1E-7179-41A8-ACCF-315B036153D2}" type="datetime1">
              <a:rPr lang="nl-NL" smtClean="0"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15C2-07C5-4E0C-A31C-C5C4FAC3C253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19513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177E4-15B0-437F-B5FB-85BAA862F83D}" type="datetime1">
              <a:rPr lang="nl-NL" smtClean="0"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15C2-07C5-4E0C-A31C-C5C4FAC3C253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643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AE41-1EB6-4E8E-B23D-7AD64067253C}" type="datetime1">
              <a:rPr lang="nl-NL" smtClean="0"/>
              <a:t>13-11-2018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1797-2413-4AE4-9164-C7444ED26B4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8021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3D764-F899-4CAE-A65F-10BC790747A6}" type="datetime1">
              <a:rPr lang="nl-NL" smtClean="0"/>
              <a:t>13-11-2018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1797-2413-4AE4-9164-C7444ED26B4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8638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E1337-1F44-4E58-8CB4-B25254DAB016}" type="datetime1">
              <a:rPr lang="nl-NL" smtClean="0"/>
              <a:t>13-11-2018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1797-2413-4AE4-9164-C7444ED26B4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701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8C656-FAE1-4429-95D5-5150915C6420}" type="datetime1">
              <a:rPr lang="nl-NL" smtClean="0"/>
              <a:t>13-11-2018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1797-2413-4AE4-9164-C7444ED26B4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0475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45500-7CB0-49C0-BA13-68DAA7311F2A}" type="datetime1">
              <a:rPr lang="nl-NL" smtClean="0"/>
              <a:t>13-11-2018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1797-2413-4AE4-9164-C7444ED26B4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6625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F31D-1189-4F94-B92A-D6C20E64B455}" type="datetime1">
              <a:rPr lang="nl-NL" smtClean="0"/>
              <a:t>13-11-2018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1797-2413-4AE4-9164-C7444ED26B4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2522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C42DA-925A-4250-8F7A-BF7C594BECF6}" type="datetime1">
              <a:rPr lang="nl-NL" smtClean="0"/>
              <a:t>13-11-2018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1797-2413-4AE4-9164-C7444ED26B4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9866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105C2-EFB6-4178-A062-84EEB8DDC5EA}" type="datetime1">
              <a:rPr lang="nl-NL" smtClean="0"/>
              <a:t>13-11-2018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41797-2413-4AE4-9164-C7444ED26B4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677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7B005-1BED-4466-82FA-4BD3039D8AD1}" type="datetime1">
              <a:rPr lang="nl-NL" smtClean="0"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E15C2-07C5-4E0C-A31C-C5C4FAC3C253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260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1628" y="5409337"/>
            <a:ext cx="2790705" cy="144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5" y="5409337"/>
            <a:ext cx="3771265" cy="1440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err="1"/>
              <a:t>Agents</a:t>
            </a:r>
            <a:r>
              <a:rPr lang="nl-NL" b="1" dirty="0"/>
              <a:t> or stewards? Management at </a:t>
            </a:r>
            <a:r>
              <a:rPr lang="nl-NL" b="1" dirty="0" err="1"/>
              <a:t>arm’s</a:t>
            </a:r>
            <a:r>
              <a:rPr lang="nl-NL" b="1" dirty="0"/>
              <a:t> </a:t>
            </a:r>
            <a:r>
              <a:rPr lang="nl-NL" b="1" dirty="0" err="1"/>
              <a:t>length</a:t>
            </a:r>
            <a:endParaRPr lang="nl-NL" b="1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524000" y="4381500"/>
            <a:ext cx="9144000" cy="876300"/>
          </a:xfrm>
        </p:spPr>
        <p:txBody>
          <a:bodyPr>
            <a:normAutofit lnSpcReduction="10000"/>
          </a:bodyPr>
          <a:lstStyle/>
          <a:p>
            <a:r>
              <a:rPr lang="nl-NL" dirty="0"/>
              <a:t>Prof. dr. Sandra van Thiel</a:t>
            </a:r>
          </a:p>
          <a:p>
            <a:r>
              <a:rPr lang="nl-NL" dirty="0"/>
              <a:t>s.vanthiel@fm.ru.nl</a:t>
            </a:r>
          </a:p>
        </p:txBody>
      </p:sp>
    </p:spTree>
    <p:extLst>
      <p:ext uri="{BB962C8B-B14F-4D97-AF65-F5344CB8AC3E}">
        <p14:creationId xmlns:p14="http://schemas.microsoft.com/office/powerpoint/2010/main" val="929457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Different </a:t>
            </a:r>
            <a:r>
              <a:rPr lang="nl-NL" b="1" dirty="0" err="1"/>
              <a:t>perceptions</a:t>
            </a:r>
            <a:r>
              <a:rPr lang="nl-NL" b="1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Interviews show:</a:t>
            </a:r>
          </a:p>
          <a:p>
            <a:pPr lvl="1"/>
            <a:r>
              <a:rPr lang="nl-NL" dirty="0"/>
              <a:t>Different </a:t>
            </a:r>
            <a:r>
              <a:rPr lang="nl-NL" dirty="0" err="1"/>
              <a:t>expectations</a:t>
            </a:r>
            <a:endParaRPr lang="nl-NL" dirty="0"/>
          </a:p>
          <a:p>
            <a:pPr lvl="1"/>
            <a:r>
              <a:rPr lang="nl-NL" dirty="0"/>
              <a:t>Different </a:t>
            </a:r>
            <a:r>
              <a:rPr lang="nl-NL" dirty="0" err="1"/>
              <a:t>understanding</a:t>
            </a:r>
            <a:r>
              <a:rPr lang="nl-NL" dirty="0"/>
              <a:t> of </a:t>
            </a:r>
            <a:r>
              <a:rPr lang="nl-NL" dirty="0" err="1"/>
              <a:t>each</a:t>
            </a:r>
            <a:r>
              <a:rPr lang="nl-NL" dirty="0"/>
              <a:t> </a:t>
            </a:r>
            <a:r>
              <a:rPr lang="nl-NL" dirty="0" err="1"/>
              <a:t>other’s</a:t>
            </a:r>
            <a:r>
              <a:rPr lang="nl-NL" dirty="0"/>
              <a:t> </a:t>
            </a:r>
            <a:r>
              <a:rPr lang="nl-NL" dirty="0" err="1"/>
              <a:t>position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interests</a:t>
            </a:r>
            <a:endParaRPr lang="nl-NL" dirty="0"/>
          </a:p>
          <a:p>
            <a:pPr lvl="1"/>
            <a:r>
              <a:rPr lang="nl-NL" dirty="0"/>
              <a:t>Communication </a:t>
            </a:r>
            <a:r>
              <a:rPr lang="nl-NL" dirty="0" err="1"/>
              <a:t>infrequent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often</a:t>
            </a:r>
            <a:r>
              <a:rPr lang="nl-NL" dirty="0"/>
              <a:t> </a:t>
            </a:r>
            <a:r>
              <a:rPr lang="nl-NL" dirty="0" err="1"/>
              <a:t>only</a:t>
            </a:r>
            <a:r>
              <a:rPr lang="nl-NL" dirty="0"/>
              <a:t> </a:t>
            </a:r>
            <a:r>
              <a:rPr lang="nl-NL" dirty="0" err="1"/>
              <a:t>when</a:t>
            </a:r>
            <a:r>
              <a:rPr lang="nl-NL" dirty="0"/>
              <a:t> </a:t>
            </a:r>
            <a:r>
              <a:rPr lang="nl-NL" dirty="0" err="1"/>
              <a:t>there</a:t>
            </a:r>
            <a:r>
              <a:rPr lang="nl-NL" dirty="0"/>
              <a:t> are </a:t>
            </a:r>
            <a:r>
              <a:rPr lang="nl-NL" dirty="0" err="1"/>
              <a:t>problems</a:t>
            </a:r>
            <a:r>
              <a:rPr lang="nl-NL" dirty="0"/>
              <a:t>, </a:t>
            </a:r>
            <a:r>
              <a:rPr lang="nl-NL" dirty="0" err="1"/>
              <a:t>negative</a:t>
            </a:r>
            <a:r>
              <a:rPr lang="nl-NL" dirty="0"/>
              <a:t> </a:t>
            </a:r>
            <a:r>
              <a:rPr lang="nl-NL" dirty="0" err="1"/>
              <a:t>atmosphere</a:t>
            </a:r>
            <a:endParaRPr lang="nl-NL" dirty="0"/>
          </a:p>
          <a:p>
            <a:pPr lvl="1"/>
            <a:r>
              <a:rPr lang="nl-NL" dirty="0" err="1"/>
              <a:t>Inappropriate</a:t>
            </a:r>
            <a:r>
              <a:rPr lang="nl-NL" dirty="0"/>
              <a:t> </a:t>
            </a:r>
            <a:r>
              <a:rPr lang="nl-NL" dirty="0" err="1"/>
              <a:t>instruments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management of </a:t>
            </a:r>
            <a:r>
              <a:rPr lang="nl-NL" dirty="0" err="1"/>
              <a:t>arm’s</a:t>
            </a:r>
            <a:r>
              <a:rPr lang="nl-NL" dirty="0"/>
              <a:t> </a:t>
            </a:r>
            <a:r>
              <a:rPr lang="nl-NL" dirty="0" err="1"/>
              <a:t>length</a:t>
            </a:r>
            <a:r>
              <a:rPr lang="nl-NL" dirty="0"/>
              <a:t> </a:t>
            </a:r>
            <a:r>
              <a:rPr lang="nl-NL" dirty="0" err="1"/>
              <a:t>bodies</a:t>
            </a:r>
            <a:r>
              <a:rPr lang="nl-NL" dirty="0"/>
              <a:t>, e.g. </a:t>
            </a:r>
            <a:r>
              <a:rPr lang="nl-NL" dirty="0" err="1"/>
              <a:t>invalid</a:t>
            </a:r>
            <a:r>
              <a:rPr lang="nl-NL" dirty="0"/>
              <a:t> indicators, </a:t>
            </a:r>
            <a:r>
              <a:rPr lang="nl-NL" dirty="0" err="1"/>
              <a:t>only</a:t>
            </a:r>
            <a:r>
              <a:rPr lang="nl-NL" dirty="0"/>
              <a:t> </a:t>
            </a:r>
            <a:r>
              <a:rPr lang="nl-NL" dirty="0" err="1"/>
              <a:t>sanctions</a:t>
            </a:r>
            <a:r>
              <a:rPr lang="nl-NL" dirty="0"/>
              <a:t> no </a:t>
            </a:r>
            <a:r>
              <a:rPr lang="nl-NL" dirty="0" err="1"/>
              <a:t>rewards</a:t>
            </a:r>
            <a:r>
              <a:rPr lang="nl-NL" dirty="0"/>
              <a:t>, no </a:t>
            </a:r>
            <a:r>
              <a:rPr lang="nl-NL" dirty="0" err="1"/>
              <a:t>separation</a:t>
            </a:r>
            <a:r>
              <a:rPr lang="nl-NL" dirty="0"/>
              <a:t> of different </a:t>
            </a:r>
            <a:r>
              <a:rPr lang="nl-NL" dirty="0" err="1"/>
              <a:t>roles</a:t>
            </a:r>
            <a:r>
              <a:rPr lang="nl-NL" dirty="0"/>
              <a:t> </a:t>
            </a:r>
            <a:r>
              <a:rPr lang="nl-NL" dirty="0" err="1"/>
              <a:t>by</a:t>
            </a:r>
            <a:r>
              <a:rPr lang="nl-NL" dirty="0"/>
              <a:t> </a:t>
            </a:r>
            <a:r>
              <a:rPr lang="nl-NL" dirty="0" err="1"/>
              <a:t>government</a:t>
            </a:r>
            <a:endParaRPr lang="nl-NL" dirty="0"/>
          </a:p>
          <a:p>
            <a:pPr lvl="1"/>
            <a:r>
              <a:rPr lang="nl-NL" dirty="0" err="1"/>
              <a:t>Breaking</a:t>
            </a:r>
            <a:r>
              <a:rPr lang="nl-NL" dirty="0"/>
              <a:t> </a:t>
            </a:r>
            <a:r>
              <a:rPr lang="nl-NL" dirty="0" err="1"/>
              <a:t>agreements</a:t>
            </a:r>
            <a:r>
              <a:rPr lang="nl-NL" dirty="0"/>
              <a:t> (</a:t>
            </a:r>
            <a:r>
              <a:rPr lang="nl-NL" dirty="0" err="1"/>
              <a:t>by</a:t>
            </a:r>
            <a:r>
              <a:rPr lang="nl-NL" dirty="0"/>
              <a:t> </a:t>
            </a:r>
            <a:r>
              <a:rPr lang="nl-NL" dirty="0" err="1"/>
              <a:t>government</a:t>
            </a:r>
            <a:r>
              <a:rPr lang="nl-NL" dirty="0"/>
              <a:t>) leads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unreliability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distrust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15C2-07C5-4E0C-A31C-C5C4FAC3C253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5459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err="1"/>
              <a:t>Being</a:t>
            </a:r>
            <a:r>
              <a:rPr lang="nl-NL" b="1" dirty="0"/>
              <a:t> a </a:t>
            </a:r>
            <a:r>
              <a:rPr lang="nl-NL" b="1" dirty="0" err="1"/>
              <a:t>good</a:t>
            </a:r>
            <a:r>
              <a:rPr lang="nl-NL" b="1" dirty="0"/>
              <a:t> </a:t>
            </a:r>
            <a:r>
              <a:rPr lang="nl-NL" b="1" dirty="0" err="1"/>
              <a:t>principal</a:t>
            </a:r>
            <a:endParaRPr lang="nl-NL" b="1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u="sng" dirty="0"/>
              <a:t>Do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sz="half" idx="2"/>
          </p:nvPr>
        </p:nvSpPr>
        <p:spPr>
          <a:xfrm>
            <a:off x="695400" y="2174874"/>
            <a:ext cx="5325988" cy="468312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2200" dirty="0" err="1">
                <a:sym typeface="Wingdings" pitchFamily="2" charset="2"/>
              </a:rPr>
              <a:t>Arm’s</a:t>
            </a:r>
            <a:r>
              <a:rPr lang="nl-NL" sz="2200" dirty="0">
                <a:sym typeface="Wingdings" pitchFamily="2" charset="2"/>
              </a:rPr>
              <a:t> </a:t>
            </a:r>
            <a:r>
              <a:rPr lang="nl-NL" sz="2200" dirty="0" err="1">
                <a:sym typeface="Wingdings" pitchFamily="2" charset="2"/>
              </a:rPr>
              <a:t>length</a:t>
            </a:r>
            <a:r>
              <a:rPr lang="nl-NL" sz="2200" dirty="0">
                <a:sym typeface="Wingdings" pitchFamily="2" charset="2"/>
              </a:rPr>
              <a:t> means </a:t>
            </a:r>
            <a:r>
              <a:rPr lang="nl-NL" sz="2200" dirty="0" err="1">
                <a:sym typeface="Wingdings" pitchFamily="2" charset="2"/>
              </a:rPr>
              <a:t>letting</a:t>
            </a:r>
            <a:r>
              <a:rPr lang="nl-NL" sz="2200" dirty="0">
                <a:sym typeface="Wingdings" pitchFamily="2" charset="2"/>
              </a:rPr>
              <a:t> go (</a:t>
            </a:r>
            <a:r>
              <a:rPr lang="nl-NL" sz="2200" dirty="0" err="1">
                <a:sym typeface="Wingdings" pitchFamily="2" charset="2"/>
              </a:rPr>
              <a:t>delegation</a:t>
            </a:r>
            <a:r>
              <a:rPr lang="nl-NL" sz="2200" dirty="0">
                <a:sym typeface="Wingdings" pitchFamily="2" charset="2"/>
              </a:rPr>
              <a:t>, respect </a:t>
            </a:r>
            <a:r>
              <a:rPr lang="nl-NL" sz="2200" dirty="0" err="1">
                <a:sym typeface="Wingdings" pitchFamily="2" charset="2"/>
              </a:rPr>
              <a:t>autonomy</a:t>
            </a:r>
            <a:r>
              <a:rPr lang="nl-NL" sz="2200" dirty="0">
                <a:sym typeface="Wingdings" pitchFamily="2" charset="2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nl-NL" sz="2200" dirty="0">
                <a:sym typeface="Wingdings" pitchFamily="2" charset="2"/>
              </a:rPr>
              <a:t>Business-like relations </a:t>
            </a:r>
            <a:r>
              <a:rPr lang="nl-NL" sz="2200" dirty="0" err="1">
                <a:sym typeface="Wingdings" pitchFamily="2" charset="2"/>
              </a:rPr>
              <a:t>can</a:t>
            </a:r>
            <a:r>
              <a:rPr lang="nl-NL" sz="2200" dirty="0">
                <a:sym typeface="Wingdings" pitchFamily="2" charset="2"/>
              </a:rPr>
              <a:t> handle small </a:t>
            </a:r>
            <a:r>
              <a:rPr lang="nl-NL" sz="2200" dirty="0" err="1">
                <a:sym typeface="Wingdings" pitchFamily="2" charset="2"/>
              </a:rPr>
              <a:t>conflicts</a:t>
            </a:r>
            <a:endParaRPr lang="nl-NL" sz="2200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nl-NL" sz="2200" dirty="0" err="1">
                <a:sym typeface="Wingdings" pitchFamily="2" charset="2"/>
              </a:rPr>
              <a:t>Use</a:t>
            </a:r>
            <a:r>
              <a:rPr lang="nl-NL" sz="2200" dirty="0">
                <a:sym typeface="Wingdings" pitchFamily="2" charset="2"/>
              </a:rPr>
              <a:t> new </a:t>
            </a:r>
            <a:r>
              <a:rPr lang="nl-NL" sz="2200" dirty="0" err="1">
                <a:sym typeface="Wingdings" pitchFamily="2" charset="2"/>
              </a:rPr>
              <a:t>instruments</a:t>
            </a:r>
            <a:r>
              <a:rPr lang="nl-NL" sz="2200" dirty="0">
                <a:sym typeface="Wingdings" pitchFamily="2" charset="2"/>
              </a:rPr>
              <a:t> </a:t>
            </a:r>
            <a:r>
              <a:rPr lang="nl-NL" sz="2200" dirty="0" err="1">
                <a:sym typeface="Wingdings" pitchFamily="2" charset="2"/>
              </a:rPr>
              <a:t>for</a:t>
            </a:r>
            <a:r>
              <a:rPr lang="nl-NL" sz="2200" dirty="0">
                <a:sym typeface="Wingdings" pitchFamily="2" charset="2"/>
              </a:rPr>
              <a:t> management at </a:t>
            </a:r>
            <a:r>
              <a:rPr lang="nl-NL" sz="2200" dirty="0" err="1">
                <a:sym typeface="Wingdings" pitchFamily="2" charset="2"/>
              </a:rPr>
              <a:t>arm’s</a:t>
            </a:r>
            <a:r>
              <a:rPr lang="nl-NL" sz="2200" dirty="0">
                <a:sym typeface="Wingdings" pitchFamily="2" charset="2"/>
              </a:rPr>
              <a:t> </a:t>
            </a:r>
            <a:r>
              <a:rPr lang="nl-NL" sz="2200" dirty="0" err="1">
                <a:sym typeface="Wingdings" pitchFamily="2" charset="2"/>
              </a:rPr>
              <a:t>length</a:t>
            </a:r>
            <a:endParaRPr lang="nl-NL" sz="2200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nl-NL" sz="2200" dirty="0">
                <a:sym typeface="Wingdings" pitchFamily="2" charset="2"/>
              </a:rPr>
              <a:t>Mutual </a:t>
            </a:r>
            <a:r>
              <a:rPr lang="nl-NL" sz="2200" dirty="0" err="1">
                <a:sym typeface="Wingdings" pitchFamily="2" charset="2"/>
              </a:rPr>
              <a:t>acknowledgement</a:t>
            </a:r>
            <a:r>
              <a:rPr lang="nl-NL" sz="2200" dirty="0">
                <a:sym typeface="Wingdings" pitchFamily="2" charset="2"/>
              </a:rPr>
              <a:t> of professional </a:t>
            </a:r>
            <a:r>
              <a:rPr lang="nl-NL" sz="2200" dirty="0" err="1">
                <a:sym typeface="Wingdings" pitchFamily="2" charset="2"/>
              </a:rPr>
              <a:t>behaviour</a:t>
            </a:r>
            <a:endParaRPr lang="nl-NL" sz="2200" dirty="0">
              <a:sym typeface="Wingdings" pitchFamily="2" charset="2"/>
            </a:endParaRPr>
          </a:p>
          <a:p>
            <a:pPr>
              <a:lnSpc>
                <a:spcPct val="80000"/>
              </a:lnSpc>
            </a:pPr>
            <a:r>
              <a:rPr lang="nl-NL" sz="2200" dirty="0" err="1"/>
              <a:t>Invest</a:t>
            </a:r>
            <a:r>
              <a:rPr lang="nl-NL" sz="2200" dirty="0"/>
              <a:t> in </a:t>
            </a:r>
            <a:r>
              <a:rPr lang="nl-NL" sz="2200" dirty="0" err="1"/>
              <a:t>relationship</a:t>
            </a:r>
            <a:r>
              <a:rPr lang="nl-NL" sz="2200" dirty="0"/>
              <a:t> management</a:t>
            </a:r>
          </a:p>
          <a:p>
            <a:pPr>
              <a:lnSpc>
                <a:spcPct val="80000"/>
              </a:lnSpc>
            </a:pPr>
            <a:r>
              <a:rPr lang="nl-NL" sz="2200" dirty="0"/>
              <a:t>Keep </a:t>
            </a:r>
            <a:r>
              <a:rPr lang="nl-NL" sz="2200" dirty="0" err="1"/>
              <a:t>balance</a:t>
            </a:r>
            <a:r>
              <a:rPr lang="nl-NL" sz="2200" dirty="0"/>
              <a:t> </a:t>
            </a:r>
            <a:r>
              <a:rPr lang="nl-NL" sz="2200" dirty="0" err="1"/>
              <a:t>between</a:t>
            </a:r>
            <a:r>
              <a:rPr lang="nl-NL" sz="2200" dirty="0"/>
              <a:t> different </a:t>
            </a:r>
            <a:r>
              <a:rPr lang="nl-NL" sz="2200" dirty="0" err="1"/>
              <a:t>roles</a:t>
            </a:r>
            <a:r>
              <a:rPr lang="nl-NL" sz="2200" dirty="0"/>
              <a:t> of </a:t>
            </a:r>
            <a:r>
              <a:rPr lang="nl-NL" sz="2200" dirty="0" err="1"/>
              <a:t>government</a:t>
            </a:r>
            <a:r>
              <a:rPr lang="nl-NL" sz="2200" dirty="0"/>
              <a:t>: policy maker, </a:t>
            </a:r>
            <a:r>
              <a:rPr lang="nl-NL" sz="2200" dirty="0" err="1"/>
              <a:t>law</a:t>
            </a:r>
            <a:r>
              <a:rPr lang="nl-NL" sz="2200" dirty="0"/>
              <a:t> maker, </a:t>
            </a:r>
            <a:r>
              <a:rPr lang="nl-NL" sz="2200" dirty="0" err="1"/>
              <a:t>financer</a:t>
            </a:r>
            <a:r>
              <a:rPr lang="nl-NL" sz="2200" dirty="0"/>
              <a:t>, </a:t>
            </a:r>
            <a:r>
              <a:rPr lang="nl-NL" sz="2200" dirty="0" err="1"/>
              <a:t>overseeer</a:t>
            </a:r>
            <a:endParaRPr lang="nl-NL" sz="2200" dirty="0"/>
          </a:p>
          <a:p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u="sng" dirty="0" err="1"/>
              <a:t>Don’t</a:t>
            </a:r>
            <a:endParaRPr lang="nl-NL" u="sng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2000" dirty="0"/>
              <a:t>Focus on details</a:t>
            </a:r>
          </a:p>
          <a:p>
            <a:pPr>
              <a:lnSpc>
                <a:spcPct val="90000"/>
              </a:lnSpc>
            </a:pPr>
            <a:r>
              <a:rPr lang="nl-NL" sz="2000" dirty="0"/>
              <a:t>‘</a:t>
            </a:r>
            <a:r>
              <a:rPr lang="nl-NL" sz="2000" dirty="0" err="1"/>
              <a:t>Vertical</a:t>
            </a:r>
            <a:r>
              <a:rPr lang="nl-NL" sz="2000" dirty="0"/>
              <a:t> reflex’ (</a:t>
            </a:r>
            <a:r>
              <a:rPr lang="nl-NL" sz="2000" dirty="0" err="1"/>
              <a:t>continued</a:t>
            </a:r>
            <a:r>
              <a:rPr lang="nl-NL" sz="2000" dirty="0"/>
              <a:t> </a:t>
            </a:r>
            <a:r>
              <a:rPr lang="nl-NL" sz="2000" dirty="0" err="1"/>
              <a:t>intervention</a:t>
            </a:r>
            <a:r>
              <a:rPr lang="nl-NL" sz="2000" dirty="0"/>
              <a:t> </a:t>
            </a:r>
            <a:r>
              <a:rPr lang="nl-NL" sz="2000" dirty="0" err="1"/>
              <a:t>and</a:t>
            </a:r>
            <a:r>
              <a:rPr lang="nl-NL" sz="2000" dirty="0"/>
              <a:t> </a:t>
            </a:r>
            <a:r>
              <a:rPr lang="nl-NL" sz="2000" dirty="0" err="1"/>
              <a:t>meddling</a:t>
            </a:r>
            <a:r>
              <a:rPr lang="nl-NL" sz="2000" dirty="0"/>
              <a:t>, focus on </a:t>
            </a:r>
            <a:r>
              <a:rPr lang="nl-NL" sz="2000" dirty="0" err="1"/>
              <a:t>incidents</a:t>
            </a:r>
            <a:r>
              <a:rPr lang="nl-NL" sz="2000" dirty="0"/>
              <a:t>, short term)</a:t>
            </a:r>
          </a:p>
          <a:p>
            <a:pPr>
              <a:lnSpc>
                <a:spcPct val="90000"/>
              </a:lnSpc>
            </a:pPr>
            <a:r>
              <a:rPr lang="nl-NL" sz="2000" dirty="0" err="1"/>
              <a:t>Unilateral</a:t>
            </a:r>
            <a:r>
              <a:rPr lang="nl-NL" sz="2000" dirty="0"/>
              <a:t> </a:t>
            </a:r>
            <a:r>
              <a:rPr lang="nl-NL" sz="2000" dirty="0" err="1"/>
              <a:t>reneging</a:t>
            </a:r>
            <a:r>
              <a:rPr lang="nl-NL" sz="2000" dirty="0"/>
              <a:t> or </a:t>
            </a:r>
            <a:r>
              <a:rPr lang="nl-NL" sz="2000" dirty="0" err="1"/>
              <a:t>breaking</a:t>
            </a:r>
            <a:r>
              <a:rPr lang="nl-NL" sz="2000" dirty="0"/>
              <a:t> </a:t>
            </a:r>
            <a:r>
              <a:rPr lang="nl-NL" sz="2000" dirty="0" err="1"/>
              <a:t>contractual</a:t>
            </a:r>
            <a:r>
              <a:rPr lang="nl-NL" sz="2000" dirty="0"/>
              <a:t> </a:t>
            </a:r>
            <a:r>
              <a:rPr lang="nl-NL" sz="2000" dirty="0" err="1"/>
              <a:t>agreements</a:t>
            </a:r>
            <a:r>
              <a:rPr lang="nl-NL" sz="2000" dirty="0"/>
              <a:t> (e.g. </a:t>
            </a:r>
            <a:r>
              <a:rPr lang="nl-NL" sz="2000" dirty="0" err="1"/>
              <a:t>impose</a:t>
            </a:r>
            <a:r>
              <a:rPr lang="nl-NL" sz="2000" dirty="0"/>
              <a:t> new budget cuts)</a:t>
            </a:r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15C2-07C5-4E0C-A31C-C5C4FAC3C253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2828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uiExpand="1" build="p"/>
      <p:bldP spid="8" grpId="0" build="p"/>
      <p:bldP spid="9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Being</a:t>
            </a:r>
            <a:r>
              <a:rPr lang="nl-NL" b="1" dirty="0"/>
              <a:t> a </a:t>
            </a:r>
            <a:r>
              <a:rPr lang="nl-NL" b="1" dirty="0" err="1"/>
              <a:t>good</a:t>
            </a:r>
            <a:r>
              <a:rPr lang="nl-NL" b="1" dirty="0"/>
              <a:t> agency at </a:t>
            </a:r>
            <a:r>
              <a:rPr lang="nl-NL" b="1" dirty="0" err="1"/>
              <a:t>arm’s</a:t>
            </a:r>
            <a:r>
              <a:rPr lang="nl-NL" b="1" dirty="0"/>
              <a:t> </a:t>
            </a:r>
            <a:r>
              <a:rPr lang="nl-NL" b="1" dirty="0" err="1"/>
              <a:t>length</a:t>
            </a:r>
            <a:endParaRPr lang="nl-NL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u="sng" dirty="0"/>
              <a:t>Do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Be </a:t>
            </a:r>
            <a:r>
              <a:rPr lang="nl-NL" dirty="0" err="1"/>
              <a:t>sensitive</a:t>
            </a:r>
            <a:r>
              <a:rPr lang="nl-NL" dirty="0"/>
              <a:t> </a:t>
            </a:r>
            <a:r>
              <a:rPr lang="nl-NL" dirty="0" err="1"/>
              <a:t>about</a:t>
            </a:r>
            <a:r>
              <a:rPr lang="nl-NL" dirty="0"/>
              <a:t> </a:t>
            </a:r>
            <a:r>
              <a:rPr lang="nl-NL" dirty="0" err="1"/>
              <a:t>political</a:t>
            </a:r>
            <a:r>
              <a:rPr lang="nl-NL" dirty="0"/>
              <a:t> </a:t>
            </a:r>
            <a:r>
              <a:rPr lang="nl-NL" dirty="0" err="1"/>
              <a:t>aspects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impact of </a:t>
            </a:r>
            <a:r>
              <a:rPr lang="nl-NL" dirty="0" err="1"/>
              <a:t>activities</a:t>
            </a:r>
            <a:r>
              <a:rPr lang="nl-NL" dirty="0"/>
              <a:t> (</a:t>
            </a:r>
            <a:r>
              <a:rPr lang="nl-NL" dirty="0" err="1"/>
              <a:t>contribute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general</a:t>
            </a:r>
            <a:r>
              <a:rPr lang="nl-NL" dirty="0"/>
              <a:t> interest)</a:t>
            </a:r>
          </a:p>
          <a:p>
            <a:r>
              <a:rPr lang="nl-NL" dirty="0"/>
              <a:t>Open attitude, even </a:t>
            </a:r>
            <a:r>
              <a:rPr lang="nl-NL" dirty="0" err="1"/>
              <a:t>about</a:t>
            </a:r>
            <a:r>
              <a:rPr lang="nl-NL" dirty="0"/>
              <a:t> </a:t>
            </a:r>
            <a:r>
              <a:rPr lang="nl-NL" dirty="0" err="1"/>
              <a:t>negative</a:t>
            </a:r>
            <a:r>
              <a:rPr lang="nl-NL" dirty="0"/>
              <a:t> events</a:t>
            </a:r>
          </a:p>
          <a:p>
            <a:r>
              <a:rPr lang="nl-NL" dirty="0"/>
              <a:t>Public accountability (</a:t>
            </a:r>
            <a:r>
              <a:rPr lang="nl-NL" dirty="0" err="1"/>
              <a:t>to</a:t>
            </a:r>
            <a:r>
              <a:rPr lang="nl-NL" dirty="0"/>
              <a:t> public, stakeholders), </a:t>
            </a:r>
            <a:r>
              <a:rPr lang="nl-NL" dirty="0" err="1"/>
              <a:t>alongside</a:t>
            </a:r>
            <a:r>
              <a:rPr lang="nl-NL" dirty="0"/>
              <a:t> </a:t>
            </a:r>
            <a:r>
              <a:rPr lang="nl-NL" dirty="0" err="1"/>
              <a:t>vertical</a:t>
            </a:r>
            <a:r>
              <a:rPr lang="nl-NL" dirty="0"/>
              <a:t> accountability (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government</a:t>
            </a:r>
            <a:r>
              <a:rPr lang="nl-NL" dirty="0"/>
              <a:t>)</a:t>
            </a:r>
          </a:p>
          <a:p>
            <a:r>
              <a:rPr lang="nl-NL" dirty="0" err="1"/>
              <a:t>Invest</a:t>
            </a:r>
            <a:r>
              <a:rPr lang="nl-NL" dirty="0"/>
              <a:t> in expertise </a:t>
            </a:r>
            <a:r>
              <a:rPr lang="nl-NL" dirty="0" err="1"/>
              <a:t>and</a:t>
            </a:r>
            <a:r>
              <a:rPr lang="nl-NL" dirty="0"/>
              <a:t> management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organization</a:t>
            </a:r>
            <a:r>
              <a:rPr lang="nl-NL" dirty="0"/>
              <a:t> (</a:t>
            </a:r>
            <a:r>
              <a:rPr lang="nl-NL" dirty="0" err="1"/>
              <a:t>governance</a:t>
            </a:r>
            <a:r>
              <a:rPr lang="nl-NL" dirty="0"/>
              <a:t>, ICT, financial management)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u="sng" dirty="0" err="1"/>
              <a:t>Don’t</a:t>
            </a:r>
            <a:endParaRPr lang="nl-NL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No risk-</a:t>
            </a:r>
            <a:r>
              <a:rPr lang="nl-NL" dirty="0" err="1"/>
              <a:t>taking</a:t>
            </a:r>
            <a:r>
              <a:rPr lang="nl-NL" dirty="0"/>
              <a:t> without prior </a:t>
            </a:r>
            <a:r>
              <a:rPr lang="nl-NL" dirty="0" err="1"/>
              <a:t>consultation</a:t>
            </a:r>
            <a:endParaRPr lang="nl-NL" dirty="0"/>
          </a:p>
          <a:p>
            <a:r>
              <a:rPr lang="nl-NL" dirty="0" err="1"/>
              <a:t>Assume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government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pick</a:t>
            </a:r>
            <a:r>
              <a:rPr lang="nl-NL" dirty="0"/>
              <a:t> up </a:t>
            </a:r>
            <a:r>
              <a:rPr lang="nl-NL" dirty="0" err="1"/>
              <a:t>the</a:t>
            </a:r>
            <a:r>
              <a:rPr lang="nl-NL" dirty="0"/>
              <a:t> pieces or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bill</a:t>
            </a:r>
            <a:endParaRPr lang="nl-NL" dirty="0"/>
          </a:p>
          <a:p>
            <a:r>
              <a:rPr lang="nl-NL" dirty="0" err="1"/>
              <a:t>Ritualize</a:t>
            </a:r>
            <a:r>
              <a:rPr lang="nl-NL" dirty="0"/>
              <a:t> </a:t>
            </a:r>
            <a:r>
              <a:rPr lang="nl-NL" dirty="0" err="1"/>
              <a:t>communication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accountability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15C2-07C5-4E0C-A31C-C5C4FAC3C253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1472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uiExpand="1" build="p"/>
      <p:bldP spid="5" grpId="0" build="p"/>
      <p:bldP spid="6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err="1"/>
              <a:t>Instruments</a:t>
            </a:r>
            <a:r>
              <a:rPr lang="nl-NL" b="1" dirty="0"/>
              <a:t> </a:t>
            </a:r>
            <a:r>
              <a:rPr lang="nl-NL" b="1" dirty="0" err="1"/>
              <a:t>for</a:t>
            </a:r>
            <a:r>
              <a:rPr lang="nl-NL" b="1" dirty="0"/>
              <a:t> management at </a:t>
            </a:r>
            <a:r>
              <a:rPr lang="nl-NL" b="1" dirty="0" err="1"/>
              <a:t>arm’s</a:t>
            </a:r>
            <a:r>
              <a:rPr lang="nl-NL" b="1" dirty="0"/>
              <a:t> </a:t>
            </a:r>
            <a:r>
              <a:rPr lang="nl-NL" b="1" dirty="0" err="1"/>
              <a:t>length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err="1"/>
              <a:t>Legislation</a:t>
            </a:r>
            <a:r>
              <a:rPr lang="nl-NL" dirty="0"/>
              <a:t> (1) </a:t>
            </a:r>
            <a:r>
              <a:rPr lang="nl-NL" dirty="0" err="1"/>
              <a:t>about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agency, (2) </a:t>
            </a:r>
            <a:r>
              <a:rPr lang="nl-NL" dirty="0" err="1"/>
              <a:t>its</a:t>
            </a:r>
            <a:r>
              <a:rPr lang="nl-NL" dirty="0"/>
              <a:t> </a:t>
            </a:r>
            <a:r>
              <a:rPr lang="nl-NL" dirty="0" err="1"/>
              <a:t>task</a:t>
            </a:r>
            <a:r>
              <a:rPr lang="nl-NL" dirty="0"/>
              <a:t>, </a:t>
            </a:r>
            <a:r>
              <a:rPr lang="nl-NL" dirty="0" err="1"/>
              <a:t>and</a:t>
            </a:r>
            <a:r>
              <a:rPr lang="nl-NL" dirty="0"/>
              <a:t> (3) </a:t>
            </a: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agency has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abide</a:t>
            </a:r>
            <a:r>
              <a:rPr lang="nl-NL" dirty="0"/>
              <a:t> </a:t>
            </a:r>
            <a:r>
              <a:rPr lang="nl-NL" dirty="0" err="1"/>
              <a:t>by</a:t>
            </a:r>
            <a:r>
              <a:rPr lang="nl-NL" dirty="0"/>
              <a:t> (e.g. </a:t>
            </a:r>
            <a:r>
              <a:rPr lang="nl-NL" dirty="0" err="1"/>
              <a:t>competition</a:t>
            </a:r>
            <a:r>
              <a:rPr lang="nl-NL" dirty="0"/>
              <a:t> </a:t>
            </a:r>
            <a:r>
              <a:rPr lang="nl-NL" dirty="0" err="1"/>
              <a:t>law</a:t>
            </a:r>
            <a:r>
              <a:rPr lang="nl-NL" dirty="0"/>
              <a:t>, </a:t>
            </a:r>
            <a:r>
              <a:rPr lang="nl-NL" dirty="0" err="1"/>
              <a:t>governance</a:t>
            </a:r>
            <a:r>
              <a:rPr lang="nl-NL" dirty="0"/>
              <a:t> codes)</a:t>
            </a:r>
          </a:p>
          <a:p>
            <a:r>
              <a:rPr lang="nl-NL" dirty="0" err="1"/>
              <a:t>Contracts</a:t>
            </a:r>
            <a:r>
              <a:rPr lang="nl-NL" dirty="0"/>
              <a:t>, </a:t>
            </a:r>
            <a:r>
              <a:rPr lang="nl-NL" dirty="0" err="1"/>
              <a:t>multi-annual</a:t>
            </a:r>
            <a:r>
              <a:rPr lang="nl-NL" dirty="0"/>
              <a:t> or </a:t>
            </a:r>
            <a:r>
              <a:rPr lang="nl-NL" dirty="0" err="1"/>
              <a:t>annual</a:t>
            </a:r>
            <a:r>
              <a:rPr lang="nl-NL" dirty="0"/>
              <a:t>, </a:t>
            </a:r>
            <a:r>
              <a:rPr lang="nl-NL" dirty="0" err="1"/>
              <a:t>specifying</a:t>
            </a:r>
            <a:r>
              <a:rPr lang="nl-NL" dirty="0"/>
              <a:t> </a:t>
            </a:r>
            <a:r>
              <a:rPr lang="nl-NL" dirty="0" err="1"/>
              <a:t>tasks</a:t>
            </a:r>
            <a:r>
              <a:rPr lang="nl-NL" dirty="0"/>
              <a:t>, </a:t>
            </a:r>
            <a:r>
              <a:rPr lang="nl-NL" dirty="0" err="1"/>
              <a:t>finances</a:t>
            </a:r>
            <a:r>
              <a:rPr lang="nl-NL" dirty="0"/>
              <a:t>, accountability, indicators, etc.</a:t>
            </a:r>
          </a:p>
          <a:p>
            <a:r>
              <a:rPr lang="nl-NL" dirty="0" err="1"/>
              <a:t>Participation</a:t>
            </a:r>
            <a:r>
              <a:rPr lang="nl-NL" dirty="0"/>
              <a:t> in project </a:t>
            </a:r>
            <a:r>
              <a:rPr lang="nl-NL" dirty="0" err="1"/>
              <a:t>groups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development of new </a:t>
            </a:r>
            <a:r>
              <a:rPr lang="nl-NL" dirty="0" err="1"/>
              <a:t>policies</a:t>
            </a:r>
            <a:endParaRPr lang="nl-NL" dirty="0"/>
          </a:p>
          <a:p>
            <a:r>
              <a:rPr lang="nl-NL" dirty="0" err="1"/>
              <a:t>Feasibility</a:t>
            </a:r>
            <a:r>
              <a:rPr lang="nl-NL" dirty="0"/>
              <a:t> tests of new policy </a:t>
            </a:r>
            <a:r>
              <a:rPr lang="nl-NL" dirty="0" err="1"/>
              <a:t>proposals</a:t>
            </a:r>
            <a:r>
              <a:rPr lang="nl-NL" dirty="0"/>
              <a:t> (</a:t>
            </a:r>
            <a:r>
              <a:rPr lang="nl-NL" dirty="0" err="1"/>
              <a:t>cost</a:t>
            </a:r>
            <a:r>
              <a:rPr lang="nl-NL" dirty="0"/>
              <a:t> benefit analysis)</a:t>
            </a:r>
          </a:p>
          <a:p>
            <a:r>
              <a:rPr lang="nl-NL" dirty="0"/>
              <a:t>Frequent </a:t>
            </a:r>
            <a:r>
              <a:rPr lang="nl-NL" dirty="0" err="1"/>
              <a:t>evaluation</a:t>
            </a:r>
            <a:r>
              <a:rPr lang="nl-NL" dirty="0"/>
              <a:t> of policy/</a:t>
            </a:r>
            <a:r>
              <a:rPr lang="nl-NL" dirty="0" err="1"/>
              <a:t>task</a:t>
            </a:r>
            <a:r>
              <a:rPr lang="nl-NL" dirty="0"/>
              <a:t>, impact studies </a:t>
            </a:r>
          </a:p>
          <a:p>
            <a:r>
              <a:rPr lang="nl-NL" dirty="0" err="1"/>
              <a:t>Annual</a:t>
            </a:r>
            <a:r>
              <a:rPr lang="nl-NL" dirty="0"/>
              <a:t> report, </a:t>
            </a:r>
            <a:r>
              <a:rPr lang="nl-NL" dirty="0" err="1"/>
              <a:t>annual</a:t>
            </a:r>
            <a:r>
              <a:rPr lang="nl-NL" dirty="0"/>
              <a:t> account (</a:t>
            </a:r>
            <a:r>
              <a:rPr lang="nl-NL" dirty="0" err="1"/>
              <a:t>audited</a:t>
            </a:r>
            <a:r>
              <a:rPr lang="nl-NL" dirty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60E61-8483-41B5-A630-0860FAF288B4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2315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err="1"/>
              <a:t>Instruments</a:t>
            </a:r>
            <a:r>
              <a:rPr lang="nl-NL" b="1" dirty="0"/>
              <a:t> </a:t>
            </a:r>
            <a:r>
              <a:rPr lang="nl-NL" b="1" dirty="0" err="1"/>
              <a:t>for</a:t>
            </a:r>
            <a:r>
              <a:rPr lang="nl-NL" b="1" dirty="0"/>
              <a:t> management at </a:t>
            </a:r>
            <a:r>
              <a:rPr lang="nl-NL" b="1" dirty="0" err="1"/>
              <a:t>arm’s</a:t>
            </a:r>
            <a:r>
              <a:rPr lang="nl-NL" b="1" dirty="0"/>
              <a:t> </a:t>
            </a:r>
            <a:r>
              <a:rPr lang="nl-NL" b="1" dirty="0" err="1"/>
              <a:t>length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/>
              <a:t>Budget (full </a:t>
            </a:r>
            <a:r>
              <a:rPr lang="nl-NL" dirty="0" err="1"/>
              <a:t>p&amp;c</a:t>
            </a:r>
            <a:r>
              <a:rPr lang="nl-NL" dirty="0"/>
              <a:t> </a:t>
            </a:r>
            <a:r>
              <a:rPr lang="nl-NL" dirty="0" err="1"/>
              <a:t>cycle</a:t>
            </a:r>
            <a:r>
              <a:rPr lang="nl-NL" dirty="0"/>
              <a:t>)</a:t>
            </a:r>
          </a:p>
          <a:p>
            <a:r>
              <a:rPr lang="nl-NL" dirty="0" err="1"/>
              <a:t>Tariffs</a:t>
            </a:r>
            <a:r>
              <a:rPr lang="nl-NL" dirty="0"/>
              <a:t> or </a:t>
            </a:r>
            <a:r>
              <a:rPr lang="nl-NL" dirty="0" err="1"/>
              <a:t>fees</a:t>
            </a:r>
            <a:r>
              <a:rPr lang="nl-NL" dirty="0"/>
              <a:t> (</a:t>
            </a:r>
            <a:r>
              <a:rPr lang="nl-NL" dirty="0" err="1"/>
              <a:t>who</a:t>
            </a:r>
            <a:r>
              <a:rPr lang="nl-NL" dirty="0"/>
              <a:t> </a:t>
            </a:r>
            <a:r>
              <a:rPr lang="nl-NL" dirty="0" err="1"/>
              <a:t>determines</a:t>
            </a:r>
            <a:r>
              <a:rPr lang="nl-NL" dirty="0"/>
              <a:t>, </a:t>
            </a:r>
            <a:r>
              <a:rPr lang="nl-NL" dirty="0" err="1"/>
              <a:t>who</a:t>
            </a:r>
            <a:r>
              <a:rPr lang="nl-NL" dirty="0"/>
              <a:t> </a:t>
            </a:r>
            <a:r>
              <a:rPr lang="nl-NL" dirty="0" err="1"/>
              <a:t>approves</a:t>
            </a:r>
            <a:r>
              <a:rPr lang="nl-NL" dirty="0"/>
              <a:t>)</a:t>
            </a:r>
          </a:p>
          <a:p>
            <a:r>
              <a:rPr lang="nl-NL" dirty="0"/>
              <a:t>Performance indicators, benchmarking (</a:t>
            </a:r>
            <a:r>
              <a:rPr lang="nl-NL" dirty="0" err="1"/>
              <a:t>competition</a:t>
            </a:r>
            <a:r>
              <a:rPr lang="nl-NL" dirty="0"/>
              <a:t>, performance </a:t>
            </a:r>
            <a:r>
              <a:rPr lang="nl-NL" dirty="0" err="1"/>
              <a:t>based</a:t>
            </a:r>
            <a:r>
              <a:rPr lang="nl-NL" dirty="0"/>
              <a:t> </a:t>
            </a:r>
            <a:r>
              <a:rPr lang="nl-NL" dirty="0" err="1"/>
              <a:t>financing</a:t>
            </a:r>
            <a:r>
              <a:rPr lang="nl-NL" dirty="0"/>
              <a:t>)</a:t>
            </a:r>
          </a:p>
          <a:p>
            <a:r>
              <a:rPr lang="nl-NL" dirty="0"/>
              <a:t>Information </a:t>
            </a:r>
            <a:r>
              <a:rPr lang="nl-NL" dirty="0" err="1"/>
              <a:t>protocols</a:t>
            </a:r>
            <a:r>
              <a:rPr lang="nl-NL" dirty="0"/>
              <a:t> (</a:t>
            </a:r>
            <a:r>
              <a:rPr lang="nl-NL" dirty="0" err="1"/>
              <a:t>for</a:t>
            </a:r>
            <a:r>
              <a:rPr lang="nl-NL" dirty="0"/>
              <a:t> exchange of information </a:t>
            </a:r>
            <a:r>
              <a:rPr lang="nl-NL" dirty="0" err="1"/>
              <a:t>by</a:t>
            </a:r>
            <a:r>
              <a:rPr lang="nl-NL" dirty="0"/>
              <a:t> </a:t>
            </a:r>
            <a:r>
              <a:rPr lang="nl-NL" dirty="0" err="1"/>
              <a:t>parties</a:t>
            </a:r>
            <a:r>
              <a:rPr lang="nl-NL" dirty="0"/>
              <a:t> </a:t>
            </a:r>
            <a:r>
              <a:rPr lang="nl-NL" dirty="0" err="1"/>
              <a:t>throughout</a:t>
            </a:r>
            <a:r>
              <a:rPr lang="nl-NL" dirty="0"/>
              <a:t> </a:t>
            </a:r>
            <a:r>
              <a:rPr lang="nl-NL" dirty="0" err="1"/>
              <a:t>year</a:t>
            </a:r>
            <a:r>
              <a:rPr lang="nl-NL" dirty="0"/>
              <a:t>)</a:t>
            </a:r>
          </a:p>
          <a:p>
            <a:r>
              <a:rPr lang="nl-NL" dirty="0"/>
              <a:t>Charter (e.g. </a:t>
            </a:r>
            <a:r>
              <a:rPr lang="nl-NL" dirty="0" err="1"/>
              <a:t>about</a:t>
            </a:r>
            <a:r>
              <a:rPr lang="nl-NL" dirty="0"/>
              <a:t> </a:t>
            </a:r>
            <a:r>
              <a:rPr lang="nl-NL" dirty="0" err="1"/>
              <a:t>rights</a:t>
            </a:r>
            <a:r>
              <a:rPr lang="nl-NL" dirty="0"/>
              <a:t> of </a:t>
            </a:r>
            <a:r>
              <a:rPr lang="nl-NL" dirty="0" err="1"/>
              <a:t>clients</a:t>
            </a:r>
            <a:r>
              <a:rPr lang="nl-NL" dirty="0"/>
              <a:t>)</a:t>
            </a:r>
          </a:p>
          <a:p>
            <a:r>
              <a:rPr lang="nl-NL" dirty="0" err="1"/>
              <a:t>Horizontal</a:t>
            </a:r>
            <a:r>
              <a:rPr lang="nl-NL" dirty="0"/>
              <a:t> accountability, peer review, stakeholder analysis</a:t>
            </a:r>
          </a:p>
          <a:p>
            <a:r>
              <a:rPr lang="nl-NL" dirty="0" err="1"/>
              <a:t>Supervision</a:t>
            </a:r>
            <a:r>
              <a:rPr lang="nl-NL" dirty="0"/>
              <a:t> arrangement (</a:t>
            </a:r>
            <a:r>
              <a:rPr lang="nl-NL" dirty="0" err="1"/>
              <a:t>who</a:t>
            </a:r>
            <a:r>
              <a:rPr lang="nl-NL" dirty="0"/>
              <a:t> is </a:t>
            </a:r>
            <a:r>
              <a:rPr lang="nl-NL" dirty="0" err="1"/>
              <a:t>involved</a:t>
            </a:r>
            <a:r>
              <a:rPr lang="nl-NL" dirty="0"/>
              <a:t>, </a:t>
            </a:r>
            <a:r>
              <a:rPr lang="nl-NL" dirty="0" err="1"/>
              <a:t>when</a:t>
            </a:r>
            <a:r>
              <a:rPr lang="nl-NL" dirty="0"/>
              <a:t> and </a:t>
            </a:r>
            <a:r>
              <a:rPr lang="nl-NL" dirty="0" err="1"/>
              <a:t>how</a:t>
            </a:r>
            <a:r>
              <a:rPr lang="nl-NL" dirty="0"/>
              <a:t>)</a:t>
            </a:r>
          </a:p>
          <a:p>
            <a:r>
              <a:rPr lang="nl-NL" dirty="0"/>
              <a:t>Reporting </a:t>
            </a:r>
            <a:r>
              <a:rPr lang="nl-NL" dirty="0" err="1"/>
              <a:t>by</a:t>
            </a:r>
            <a:r>
              <a:rPr lang="nl-NL" dirty="0"/>
              <a:t> independent regulator, </a:t>
            </a:r>
            <a:r>
              <a:rPr lang="nl-NL" dirty="0" err="1"/>
              <a:t>inspectorates</a:t>
            </a:r>
            <a:r>
              <a:rPr lang="nl-NL" dirty="0"/>
              <a:t>, audit office</a:t>
            </a:r>
          </a:p>
          <a:p>
            <a:r>
              <a:rPr lang="nl-NL" dirty="0"/>
              <a:t>Corporate </a:t>
            </a:r>
            <a:r>
              <a:rPr lang="nl-NL" dirty="0" err="1"/>
              <a:t>governance</a:t>
            </a:r>
            <a:r>
              <a:rPr lang="nl-NL" dirty="0"/>
              <a:t> codes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60E61-8483-41B5-A630-0860FAF288B4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22405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0303" y="5778000"/>
            <a:ext cx="2093025" cy="108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78000"/>
            <a:ext cx="2828445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1797-2413-4AE4-9164-C7444ED26B4A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9667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7883013" cy="4351338"/>
          </a:xfrm>
        </p:spPr>
        <p:txBody>
          <a:bodyPr>
            <a:normAutofit/>
          </a:bodyPr>
          <a:lstStyle/>
          <a:p>
            <a:r>
              <a:rPr lang="nl-NL" dirty="0"/>
              <a:t>Professor of Public Management, </a:t>
            </a:r>
            <a:r>
              <a:rPr lang="nl-NL" dirty="0" err="1"/>
              <a:t>department</a:t>
            </a:r>
            <a:r>
              <a:rPr lang="nl-NL" dirty="0"/>
              <a:t> of Public Administration, </a:t>
            </a:r>
            <a:r>
              <a:rPr lang="nl-NL" dirty="0" err="1"/>
              <a:t>Institute</a:t>
            </a:r>
            <a:r>
              <a:rPr lang="nl-NL" dirty="0"/>
              <a:t> of Management Research, Radboud University Nijmegen.</a:t>
            </a:r>
          </a:p>
          <a:p>
            <a:r>
              <a:rPr lang="nl-NL" dirty="0"/>
              <a:t>&gt;20 </a:t>
            </a:r>
            <a:r>
              <a:rPr lang="nl-NL" dirty="0" err="1"/>
              <a:t>years</a:t>
            </a:r>
            <a:r>
              <a:rPr lang="nl-NL" dirty="0"/>
              <a:t> of research </a:t>
            </a:r>
            <a:r>
              <a:rPr lang="nl-NL" dirty="0" err="1"/>
              <a:t>into</a:t>
            </a:r>
            <a:r>
              <a:rPr lang="nl-NL" dirty="0"/>
              <a:t> </a:t>
            </a:r>
            <a:r>
              <a:rPr lang="nl-NL" dirty="0" err="1"/>
              <a:t>arm’s</a:t>
            </a:r>
            <a:r>
              <a:rPr lang="nl-NL" dirty="0"/>
              <a:t> </a:t>
            </a:r>
            <a:r>
              <a:rPr lang="nl-NL" dirty="0" err="1"/>
              <a:t>length</a:t>
            </a:r>
            <a:r>
              <a:rPr lang="nl-NL" dirty="0"/>
              <a:t> </a:t>
            </a:r>
            <a:r>
              <a:rPr lang="nl-NL" dirty="0" err="1"/>
              <a:t>bodies</a:t>
            </a:r>
            <a:r>
              <a:rPr lang="nl-NL" dirty="0"/>
              <a:t>, in </a:t>
            </a:r>
            <a:r>
              <a:rPr lang="nl-NL" dirty="0" err="1"/>
              <a:t>particular</a:t>
            </a:r>
            <a:r>
              <a:rPr lang="nl-NL" dirty="0"/>
              <a:t> Dutch </a:t>
            </a:r>
            <a:r>
              <a:rPr lang="nl-NL" dirty="0" err="1"/>
              <a:t>ZBOs</a:t>
            </a:r>
            <a:r>
              <a:rPr lang="nl-NL" dirty="0"/>
              <a:t> but </a:t>
            </a:r>
            <a:r>
              <a:rPr lang="nl-NL" dirty="0" err="1"/>
              <a:t>also</a:t>
            </a:r>
            <a:r>
              <a:rPr lang="nl-NL" dirty="0"/>
              <a:t> </a:t>
            </a:r>
            <a:r>
              <a:rPr lang="nl-NL" dirty="0" err="1"/>
              <a:t>internationally</a:t>
            </a:r>
            <a:r>
              <a:rPr lang="nl-NL" dirty="0"/>
              <a:t> </a:t>
            </a:r>
            <a:r>
              <a:rPr lang="nl-NL" dirty="0" err="1"/>
              <a:t>comparative</a:t>
            </a:r>
            <a:r>
              <a:rPr lang="nl-NL" dirty="0"/>
              <a:t> research</a:t>
            </a:r>
          </a:p>
          <a:p>
            <a:r>
              <a:rPr lang="nl-NL" dirty="0"/>
              <a:t>Frequent consultant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governments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arm’s</a:t>
            </a:r>
            <a:r>
              <a:rPr lang="nl-NL" dirty="0"/>
              <a:t> </a:t>
            </a:r>
            <a:r>
              <a:rPr lang="nl-NL" dirty="0" err="1"/>
              <a:t>length</a:t>
            </a:r>
            <a:r>
              <a:rPr lang="nl-NL" dirty="0"/>
              <a:t> </a:t>
            </a:r>
            <a:r>
              <a:rPr lang="nl-NL" dirty="0" err="1"/>
              <a:t>bodies</a:t>
            </a:r>
            <a:r>
              <a:rPr lang="nl-NL" dirty="0"/>
              <a:t>, most </a:t>
            </a:r>
            <a:r>
              <a:rPr lang="nl-NL" dirty="0" err="1"/>
              <a:t>recently</a:t>
            </a:r>
            <a:r>
              <a:rPr lang="nl-NL" dirty="0"/>
              <a:t> on </a:t>
            </a:r>
            <a:r>
              <a:rPr lang="nl-NL" dirty="0" err="1"/>
              <a:t>Gambling</a:t>
            </a:r>
            <a:r>
              <a:rPr lang="nl-NL" dirty="0"/>
              <a:t> </a:t>
            </a:r>
            <a:r>
              <a:rPr lang="nl-NL" dirty="0" err="1"/>
              <a:t>Authority</a:t>
            </a:r>
            <a:r>
              <a:rPr lang="nl-NL" dirty="0"/>
              <a:t>, </a:t>
            </a:r>
            <a:r>
              <a:rPr lang="nl-NL" dirty="0" err="1"/>
              <a:t>Emissions</a:t>
            </a:r>
            <a:r>
              <a:rPr lang="nl-NL" dirty="0"/>
              <a:t> </a:t>
            </a:r>
            <a:r>
              <a:rPr lang="nl-NL" dirty="0" err="1"/>
              <a:t>Authority</a:t>
            </a:r>
            <a:r>
              <a:rPr lang="nl-NL" dirty="0"/>
              <a:t>, Dutch National </a:t>
            </a:r>
            <a:r>
              <a:rPr lang="nl-NL" dirty="0" err="1"/>
              <a:t>Police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1797-2413-4AE4-9164-C7444ED26B4A}" type="slidenum">
              <a:rPr lang="nl-NL" smtClean="0"/>
              <a:t>2</a:t>
            </a:fld>
            <a:endParaRPr lang="nl-NL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0237" y="3357562"/>
            <a:ext cx="1457325" cy="2181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4762" y="1027906"/>
            <a:ext cx="1522800" cy="18000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10677525" y="2009775"/>
            <a:ext cx="676275" cy="63817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8268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Outline</a:t>
            </a:r>
            <a:endParaRPr lang="nl-NL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Models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relationship</a:t>
            </a:r>
            <a:r>
              <a:rPr lang="nl-NL" dirty="0"/>
              <a:t> </a:t>
            </a:r>
            <a:r>
              <a:rPr lang="nl-NL" dirty="0" err="1"/>
              <a:t>between</a:t>
            </a:r>
            <a:r>
              <a:rPr lang="nl-NL" dirty="0"/>
              <a:t> </a:t>
            </a:r>
            <a:r>
              <a:rPr lang="nl-NL" dirty="0" err="1"/>
              <a:t>governments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‘</a:t>
            </a:r>
            <a:r>
              <a:rPr lang="nl-NL" dirty="0" err="1"/>
              <a:t>agencies</a:t>
            </a:r>
            <a:r>
              <a:rPr lang="nl-NL" dirty="0"/>
              <a:t>’ at </a:t>
            </a:r>
            <a:r>
              <a:rPr lang="nl-NL" dirty="0" err="1"/>
              <a:t>arm’s</a:t>
            </a:r>
            <a:r>
              <a:rPr lang="nl-NL" dirty="0"/>
              <a:t> </a:t>
            </a:r>
            <a:r>
              <a:rPr lang="nl-NL" dirty="0" err="1"/>
              <a:t>length</a:t>
            </a:r>
            <a:r>
              <a:rPr lang="nl-NL" dirty="0"/>
              <a:t>:</a:t>
            </a:r>
          </a:p>
          <a:p>
            <a:pPr lvl="1"/>
            <a:r>
              <a:rPr lang="nl-NL" dirty="0" err="1"/>
              <a:t>Principal</a:t>
            </a:r>
            <a:r>
              <a:rPr lang="nl-NL" dirty="0"/>
              <a:t>-agent</a:t>
            </a:r>
          </a:p>
          <a:p>
            <a:pPr lvl="1"/>
            <a:r>
              <a:rPr lang="nl-NL" dirty="0" err="1"/>
              <a:t>Principal</a:t>
            </a:r>
            <a:r>
              <a:rPr lang="nl-NL" dirty="0"/>
              <a:t>-steward</a:t>
            </a:r>
          </a:p>
          <a:p>
            <a:r>
              <a:rPr lang="nl-NL" dirty="0" err="1"/>
              <a:t>Implications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relationship</a:t>
            </a:r>
            <a:r>
              <a:rPr lang="nl-NL" dirty="0"/>
              <a:t> management, steering </a:t>
            </a:r>
            <a:r>
              <a:rPr lang="nl-NL" dirty="0" err="1"/>
              <a:t>instruments</a:t>
            </a:r>
            <a:endParaRPr lang="nl-NL" dirty="0"/>
          </a:p>
          <a:p>
            <a:r>
              <a:rPr lang="nl-NL" dirty="0" err="1"/>
              <a:t>Evidence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 (Dutch) </a:t>
            </a:r>
            <a:r>
              <a:rPr lang="nl-NL" dirty="0" err="1"/>
              <a:t>practice</a:t>
            </a:r>
            <a:endParaRPr lang="nl-NL" dirty="0"/>
          </a:p>
          <a:p>
            <a:r>
              <a:rPr lang="nl-NL" dirty="0" err="1"/>
              <a:t>Lessons</a:t>
            </a:r>
            <a:r>
              <a:rPr lang="nl-NL" dirty="0"/>
              <a:t>/</a:t>
            </a:r>
            <a:r>
              <a:rPr lang="nl-NL" dirty="0" err="1"/>
              <a:t>recommendations</a:t>
            </a:r>
            <a:endParaRPr lang="nl-NL" dirty="0"/>
          </a:p>
          <a:p>
            <a:r>
              <a:rPr lang="nl-NL" dirty="0"/>
              <a:t>Q&amp;A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1797-2413-4AE4-9164-C7444ED26B4A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2256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F68531-AA29-4ED0-A95F-6DF012FC295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Model of </a:t>
            </a:r>
            <a:r>
              <a:rPr lang="nl-NL" b="1" dirty="0" err="1"/>
              <a:t>relationship</a:t>
            </a:r>
            <a:r>
              <a:rPr lang="nl-NL" b="1" dirty="0"/>
              <a:t> </a:t>
            </a:r>
            <a:r>
              <a:rPr lang="nl-NL" b="1" dirty="0" err="1"/>
              <a:t>with</a:t>
            </a:r>
            <a:r>
              <a:rPr lang="nl-NL" b="1" dirty="0"/>
              <a:t> </a:t>
            </a:r>
            <a:r>
              <a:rPr lang="nl-NL" b="1" dirty="0" err="1"/>
              <a:t>arm’s</a:t>
            </a:r>
            <a:r>
              <a:rPr lang="nl-NL" b="1" dirty="0"/>
              <a:t> </a:t>
            </a:r>
            <a:r>
              <a:rPr lang="nl-NL" b="1" dirty="0" err="1"/>
              <a:t>length</a:t>
            </a:r>
            <a:r>
              <a:rPr lang="nl-NL" b="1" dirty="0"/>
              <a:t> </a:t>
            </a:r>
            <a:r>
              <a:rPr lang="nl-NL" b="1" dirty="0" err="1"/>
              <a:t>bodies</a:t>
            </a:r>
            <a:endParaRPr lang="en-US" b="1" dirty="0"/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2855913" y="1773238"/>
            <a:ext cx="1655762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Principal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2855913" y="4005263"/>
            <a:ext cx="1655762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Agent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229" name="Line 5"/>
          <p:cNvSpPr>
            <a:spLocks noChangeShapeType="1"/>
          </p:cNvSpPr>
          <p:nvPr/>
        </p:nvSpPr>
        <p:spPr bwMode="auto">
          <a:xfrm>
            <a:off x="3071813" y="2852739"/>
            <a:ext cx="0" cy="9350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230" name="Line 6"/>
          <p:cNvSpPr>
            <a:spLocks noChangeShapeType="1"/>
          </p:cNvSpPr>
          <p:nvPr/>
        </p:nvSpPr>
        <p:spPr bwMode="auto">
          <a:xfrm flipV="1">
            <a:off x="4367213" y="2852738"/>
            <a:ext cx="0" cy="86360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1992313" y="3141663"/>
            <a:ext cx="9982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Contract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4943475" y="2852738"/>
            <a:ext cx="257570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Information </a:t>
            </a:r>
            <a:r>
              <a:rPr kumimoji="0" lang="nl-NL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asymmetry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nl-NL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Moral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hazard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-Adverse </a:t>
            </a:r>
            <a:r>
              <a:rPr kumimoji="0" lang="nl-NL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selection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235" name="Line 11"/>
          <p:cNvSpPr>
            <a:spLocks noChangeShapeType="1"/>
          </p:cNvSpPr>
          <p:nvPr/>
        </p:nvSpPr>
        <p:spPr bwMode="auto">
          <a:xfrm flipH="1">
            <a:off x="7608888" y="3068638"/>
            <a:ext cx="647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2236" name="Picture 12" descr="MC900370368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3838" y="3933825"/>
            <a:ext cx="1866900" cy="1809750"/>
          </a:xfrm>
          <a:prstGeom prst="rect">
            <a:avLst/>
          </a:prstGeom>
          <a:noFill/>
        </p:spPr>
      </p:pic>
      <p:pic>
        <p:nvPicPr>
          <p:cNvPr id="52237" name="Picture 13" descr="MM900354636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56589" y="4221163"/>
            <a:ext cx="1800225" cy="1439862"/>
          </a:xfrm>
          <a:prstGeom prst="rect">
            <a:avLst/>
          </a:prstGeom>
          <a:noFill/>
        </p:spPr>
      </p:pic>
      <p:sp>
        <p:nvSpPr>
          <p:cNvPr id="52238" name="Oval 14"/>
          <p:cNvSpPr>
            <a:spLocks noChangeArrowheads="1"/>
          </p:cNvSpPr>
          <p:nvPr/>
        </p:nvSpPr>
        <p:spPr bwMode="auto">
          <a:xfrm>
            <a:off x="6888163" y="4437063"/>
            <a:ext cx="627062" cy="6477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8472265" y="2924944"/>
            <a:ext cx="13317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Solution: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nl-NL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Monitoring</a:t>
            </a:r>
            <a:endParaRPr kumimoji="0" lang="nl-NL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-Incentives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3747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2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animBg="1"/>
      <p:bldP spid="52228" grpId="0" animBg="1"/>
      <p:bldP spid="52229" grpId="0" animBg="1"/>
      <p:bldP spid="52230" grpId="0" animBg="1"/>
      <p:bldP spid="52231" grpId="0"/>
      <p:bldP spid="52233" grpId="0"/>
      <p:bldP spid="52235" grpId="0" animBg="1"/>
      <p:bldP spid="52238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Instruments</a:t>
            </a:r>
            <a:r>
              <a:rPr lang="nl-NL" b="1" dirty="0"/>
              <a:t> </a:t>
            </a:r>
            <a:r>
              <a:rPr lang="nl-NL" b="1" dirty="0" err="1"/>
              <a:t>for</a:t>
            </a:r>
            <a:r>
              <a:rPr lang="nl-NL" b="1" dirty="0"/>
              <a:t> management at </a:t>
            </a:r>
            <a:r>
              <a:rPr lang="nl-NL" b="1" dirty="0" err="1"/>
              <a:t>arm’s</a:t>
            </a:r>
            <a:r>
              <a:rPr lang="nl-NL" b="1" dirty="0"/>
              <a:t> </a:t>
            </a:r>
            <a:r>
              <a:rPr lang="nl-NL" b="1" dirty="0" err="1"/>
              <a:t>length</a:t>
            </a:r>
            <a:endParaRPr lang="nl-NL" b="1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P-A model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15C2-07C5-4E0C-A31C-C5C4FAC3C25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809624" y="2174875"/>
            <a:ext cx="10772775" cy="3951288"/>
          </a:xfrm>
        </p:spPr>
        <p:txBody>
          <a:bodyPr>
            <a:normAutofit fontScale="92500"/>
          </a:bodyPr>
          <a:lstStyle/>
          <a:p>
            <a:r>
              <a:rPr lang="nl-NL" dirty="0" err="1"/>
              <a:t>Very</a:t>
            </a:r>
            <a:r>
              <a:rPr lang="nl-NL" dirty="0"/>
              <a:t> </a:t>
            </a:r>
            <a:r>
              <a:rPr lang="nl-NL" dirty="0" err="1"/>
              <a:t>detailed</a:t>
            </a:r>
            <a:r>
              <a:rPr lang="nl-NL" dirty="0"/>
              <a:t> </a:t>
            </a:r>
            <a:r>
              <a:rPr lang="nl-NL" dirty="0" err="1"/>
              <a:t>contracts</a:t>
            </a:r>
            <a:endParaRPr lang="nl-NL" dirty="0"/>
          </a:p>
          <a:p>
            <a:r>
              <a:rPr lang="nl-NL" dirty="0"/>
              <a:t>Frequent </a:t>
            </a:r>
            <a:r>
              <a:rPr lang="nl-NL" dirty="0" err="1"/>
              <a:t>communication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information </a:t>
            </a:r>
            <a:r>
              <a:rPr lang="nl-NL" dirty="0" err="1"/>
              <a:t>flows</a:t>
            </a:r>
            <a:r>
              <a:rPr lang="nl-NL" dirty="0"/>
              <a:t> (</a:t>
            </a:r>
            <a:r>
              <a:rPr lang="nl-NL" dirty="0" err="1"/>
              <a:t>also</a:t>
            </a:r>
            <a:r>
              <a:rPr lang="nl-NL" dirty="0"/>
              <a:t> on details)</a:t>
            </a:r>
          </a:p>
          <a:p>
            <a:r>
              <a:rPr lang="nl-NL" dirty="0"/>
              <a:t>No </a:t>
            </a:r>
            <a:r>
              <a:rPr lang="nl-NL" dirty="0" err="1"/>
              <a:t>activities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third</a:t>
            </a:r>
            <a:r>
              <a:rPr lang="nl-NL" dirty="0"/>
              <a:t> </a:t>
            </a:r>
            <a:r>
              <a:rPr lang="nl-NL" dirty="0" err="1"/>
              <a:t>parties</a:t>
            </a:r>
            <a:r>
              <a:rPr lang="nl-NL" dirty="0"/>
              <a:t> (market)</a:t>
            </a:r>
          </a:p>
          <a:p>
            <a:r>
              <a:rPr lang="nl-NL" dirty="0"/>
              <a:t>No independent </a:t>
            </a:r>
            <a:r>
              <a:rPr lang="nl-NL" dirty="0" err="1"/>
              <a:t>legal</a:t>
            </a:r>
            <a:r>
              <a:rPr lang="nl-NL" dirty="0"/>
              <a:t> </a:t>
            </a:r>
            <a:r>
              <a:rPr lang="nl-NL" dirty="0" err="1"/>
              <a:t>position</a:t>
            </a:r>
            <a:r>
              <a:rPr lang="nl-NL" dirty="0"/>
              <a:t> (</a:t>
            </a:r>
            <a:r>
              <a:rPr lang="nl-NL" dirty="0" err="1"/>
              <a:t>legal</a:t>
            </a:r>
            <a:r>
              <a:rPr lang="nl-NL" dirty="0"/>
              <a:t> form, </a:t>
            </a:r>
            <a:r>
              <a:rPr lang="nl-NL" dirty="0" err="1"/>
              <a:t>labour</a:t>
            </a:r>
            <a:r>
              <a:rPr lang="nl-NL" dirty="0"/>
              <a:t> </a:t>
            </a:r>
            <a:r>
              <a:rPr lang="nl-NL" dirty="0" err="1"/>
              <a:t>conditions</a:t>
            </a:r>
            <a:r>
              <a:rPr lang="nl-NL" dirty="0"/>
              <a:t>, financial market)</a:t>
            </a:r>
          </a:p>
          <a:p>
            <a:r>
              <a:rPr lang="nl-NL" dirty="0"/>
              <a:t>Frequent </a:t>
            </a:r>
            <a:r>
              <a:rPr lang="nl-NL" dirty="0" err="1"/>
              <a:t>supervision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accountability</a:t>
            </a:r>
          </a:p>
          <a:p>
            <a:r>
              <a:rPr lang="nl-NL" dirty="0" err="1"/>
              <a:t>Government</a:t>
            </a:r>
            <a:r>
              <a:rPr lang="nl-NL" dirty="0"/>
              <a:t> </a:t>
            </a:r>
            <a:r>
              <a:rPr lang="nl-NL" dirty="0" err="1"/>
              <a:t>representative</a:t>
            </a:r>
            <a:r>
              <a:rPr lang="nl-NL" dirty="0"/>
              <a:t> in </a:t>
            </a:r>
            <a:r>
              <a:rPr lang="nl-NL" dirty="0" err="1"/>
              <a:t>the</a:t>
            </a:r>
            <a:r>
              <a:rPr lang="nl-NL" dirty="0"/>
              <a:t> board</a:t>
            </a:r>
          </a:p>
        </p:txBody>
      </p:sp>
    </p:spTree>
    <p:extLst>
      <p:ext uri="{BB962C8B-B14F-4D97-AF65-F5344CB8AC3E}">
        <p14:creationId xmlns:p14="http://schemas.microsoft.com/office/powerpoint/2010/main" val="2708906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F68531-AA29-4ED0-A95F-6DF012FC295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Model of </a:t>
            </a:r>
            <a:r>
              <a:rPr lang="nl-NL" b="1" dirty="0" err="1"/>
              <a:t>relationship</a:t>
            </a:r>
            <a:r>
              <a:rPr lang="nl-NL" b="1" dirty="0"/>
              <a:t> </a:t>
            </a:r>
            <a:r>
              <a:rPr lang="nl-NL" b="1" dirty="0" err="1"/>
              <a:t>with</a:t>
            </a:r>
            <a:r>
              <a:rPr lang="nl-NL" b="1" dirty="0"/>
              <a:t> </a:t>
            </a:r>
            <a:r>
              <a:rPr lang="nl-NL" b="1" dirty="0" err="1"/>
              <a:t>arm’s</a:t>
            </a:r>
            <a:r>
              <a:rPr lang="nl-NL" b="1" dirty="0"/>
              <a:t> </a:t>
            </a:r>
            <a:r>
              <a:rPr lang="nl-NL" b="1" dirty="0" err="1"/>
              <a:t>length</a:t>
            </a:r>
            <a:r>
              <a:rPr lang="nl-NL" b="1" dirty="0"/>
              <a:t> </a:t>
            </a:r>
            <a:r>
              <a:rPr lang="nl-NL" b="1" dirty="0" err="1"/>
              <a:t>bodies</a:t>
            </a:r>
            <a:endParaRPr lang="en-US" b="1" dirty="0"/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2855913" y="1773238"/>
            <a:ext cx="1655762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Principal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2855913" y="4005263"/>
            <a:ext cx="1655762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Agent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229" name="Line 5"/>
          <p:cNvSpPr>
            <a:spLocks noChangeShapeType="1"/>
          </p:cNvSpPr>
          <p:nvPr/>
        </p:nvSpPr>
        <p:spPr bwMode="auto">
          <a:xfrm>
            <a:off x="3071813" y="2852739"/>
            <a:ext cx="0" cy="9350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230" name="Line 6"/>
          <p:cNvSpPr>
            <a:spLocks noChangeShapeType="1"/>
          </p:cNvSpPr>
          <p:nvPr/>
        </p:nvSpPr>
        <p:spPr bwMode="auto">
          <a:xfrm flipV="1">
            <a:off x="4367213" y="2852738"/>
            <a:ext cx="0" cy="86360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1992313" y="3141663"/>
            <a:ext cx="9982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Contract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4943475" y="2852738"/>
            <a:ext cx="257570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Information asymmetrie: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nl-NL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Moral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hazard </a:t>
            </a:r>
            <a:endParaRPr lang="nl-NL" b="1" dirty="0">
              <a:solidFill>
                <a:prstClr val="black"/>
              </a:solidFill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-Adverse </a:t>
            </a:r>
            <a:r>
              <a:rPr kumimoji="0" lang="nl-NL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selection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235" name="Line 11"/>
          <p:cNvSpPr>
            <a:spLocks noChangeShapeType="1"/>
          </p:cNvSpPr>
          <p:nvPr/>
        </p:nvSpPr>
        <p:spPr bwMode="auto">
          <a:xfrm flipH="1">
            <a:off x="7608888" y="3068638"/>
            <a:ext cx="647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2236" name="Picture 12" descr="MC900370368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3838" y="3933825"/>
            <a:ext cx="1866900" cy="1809750"/>
          </a:xfrm>
          <a:prstGeom prst="rect">
            <a:avLst/>
          </a:prstGeom>
          <a:noFill/>
        </p:spPr>
      </p:pic>
      <p:pic>
        <p:nvPicPr>
          <p:cNvPr id="52237" name="Picture 13" descr="MM900354636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56589" y="4221163"/>
            <a:ext cx="1800225" cy="1439862"/>
          </a:xfrm>
          <a:prstGeom prst="rect">
            <a:avLst/>
          </a:prstGeom>
          <a:noFill/>
        </p:spPr>
      </p:pic>
      <p:sp>
        <p:nvSpPr>
          <p:cNvPr id="52238" name="Oval 14"/>
          <p:cNvSpPr>
            <a:spLocks noChangeArrowheads="1"/>
          </p:cNvSpPr>
          <p:nvPr/>
        </p:nvSpPr>
        <p:spPr bwMode="auto">
          <a:xfrm>
            <a:off x="6888163" y="4437063"/>
            <a:ext cx="627062" cy="6477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8472265" y="2924944"/>
            <a:ext cx="13317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="1" dirty="0">
                <a:solidFill>
                  <a:prstClr val="black"/>
                </a:solidFill>
                <a:latin typeface="Calibri"/>
              </a:rPr>
              <a:t>Solutions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nl-NL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Monitoring</a:t>
            </a:r>
            <a:endParaRPr kumimoji="0" lang="nl-NL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-Incentives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3287688" y="4221164"/>
            <a:ext cx="936104" cy="43197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208215" y="4920157"/>
            <a:ext cx="97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Steward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2124" y="3204230"/>
            <a:ext cx="999831" cy="51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15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animBg="1"/>
      <p:bldP spid="52228" grpId="0" animBg="1"/>
      <p:bldP spid="52229" grpId="0" animBg="1"/>
      <p:bldP spid="52230" grpId="0" animBg="1"/>
      <p:bldP spid="52231" grpId="0"/>
      <p:bldP spid="52233" grpId="0"/>
      <p:bldP spid="52235" grpId="0" animBg="1"/>
      <p:bldP spid="52238" grpId="0" animBg="1"/>
      <p:bldP spid="17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Instruments</a:t>
            </a:r>
            <a:r>
              <a:rPr lang="nl-NL" b="1" dirty="0"/>
              <a:t> </a:t>
            </a:r>
            <a:r>
              <a:rPr lang="nl-NL" b="1" dirty="0" err="1"/>
              <a:t>for</a:t>
            </a:r>
            <a:r>
              <a:rPr lang="nl-NL" b="1" dirty="0"/>
              <a:t> management at </a:t>
            </a:r>
            <a:r>
              <a:rPr lang="nl-NL" b="1" dirty="0" err="1"/>
              <a:t>arm’s</a:t>
            </a:r>
            <a:r>
              <a:rPr lang="nl-NL" b="1" dirty="0"/>
              <a:t> </a:t>
            </a:r>
            <a:r>
              <a:rPr lang="nl-NL" b="1" dirty="0" err="1"/>
              <a:t>length</a:t>
            </a:r>
            <a:endParaRPr lang="nl-NL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nl-NL" dirty="0"/>
              <a:t>P-A model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nl-NL" dirty="0" err="1"/>
              <a:t>Very</a:t>
            </a:r>
            <a:r>
              <a:rPr lang="nl-NL" dirty="0"/>
              <a:t> </a:t>
            </a:r>
            <a:r>
              <a:rPr lang="nl-NL" dirty="0" err="1"/>
              <a:t>detailed</a:t>
            </a:r>
            <a:r>
              <a:rPr lang="nl-NL" dirty="0"/>
              <a:t> </a:t>
            </a:r>
            <a:r>
              <a:rPr lang="nl-NL" dirty="0" err="1"/>
              <a:t>contracts</a:t>
            </a:r>
            <a:endParaRPr lang="nl-NL" dirty="0"/>
          </a:p>
          <a:p>
            <a:r>
              <a:rPr lang="nl-NL" dirty="0"/>
              <a:t>Frequent </a:t>
            </a:r>
            <a:r>
              <a:rPr lang="nl-NL" dirty="0" err="1"/>
              <a:t>communication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information </a:t>
            </a:r>
            <a:r>
              <a:rPr lang="nl-NL" dirty="0" err="1"/>
              <a:t>flows</a:t>
            </a:r>
            <a:r>
              <a:rPr lang="nl-NL" dirty="0"/>
              <a:t> (</a:t>
            </a:r>
            <a:r>
              <a:rPr lang="nl-NL" dirty="0" err="1"/>
              <a:t>also</a:t>
            </a:r>
            <a:r>
              <a:rPr lang="nl-NL" dirty="0"/>
              <a:t> on details)</a:t>
            </a:r>
          </a:p>
          <a:p>
            <a:r>
              <a:rPr lang="nl-NL" dirty="0"/>
              <a:t>No </a:t>
            </a:r>
            <a:r>
              <a:rPr lang="nl-NL" dirty="0" err="1"/>
              <a:t>activities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third</a:t>
            </a:r>
            <a:r>
              <a:rPr lang="nl-NL" dirty="0"/>
              <a:t> </a:t>
            </a:r>
            <a:r>
              <a:rPr lang="nl-NL" dirty="0" err="1"/>
              <a:t>parties</a:t>
            </a:r>
            <a:r>
              <a:rPr lang="nl-NL" dirty="0"/>
              <a:t> (market)</a:t>
            </a:r>
          </a:p>
          <a:p>
            <a:r>
              <a:rPr lang="nl-NL" dirty="0"/>
              <a:t>No independent </a:t>
            </a:r>
            <a:r>
              <a:rPr lang="nl-NL" dirty="0" err="1"/>
              <a:t>legal</a:t>
            </a:r>
            <a:r>
              <a:rPr lang="nl-NL" dirty="0"/>
              <a:t> </a:t>
            </a:r>
            <a:r>
              <a:rPr lang="nl-NL" dirty="0" err="1"/>
              <a:t>position</a:t>
            </a:r>
            <a:r>
              <a:rPr lang="nl-NL" dirty="0"/>
              <a:t> (</a:t>
            </a:r>
            <a:r>
              <a:rPr lang="nl-NL" dirty="0" err="1"/>
              <a:t>legal</a:t>
            </a:r>
            <a:r>
              <a:rPr lang="nl-NL" dirty="0"/>
              <a:t> form, </a:t>
            </a:r>
            <a:r>
              <a:rPr lang="nl-NL" dirty="0" err="1"/>
              <a:t>labour</a:t>
            </a:r>
            <a:r>
              <a:rPr lang="nl-NL" dirty="0"/>
              <a:t> </a:t>
            </a:r>
            <a:r>
              <a:rPr lang="nl-NL" dirty="0" err="1"/>
              <a:t>conditions</a:t>
            </a:r>
            <a:r>
              <a:rPr lang="nl-NL" dirty="0"/>
              <a:t>, financial market)</a:t>
            </a:r>
          </a:p>
          <a:p>
            <a:r>
              <a:rPr lang="nl-NL" dirty="0"/>
              <a:t>Frequent </a:t>
            </a:r>
            <a:r>
              <a:rPr lang="nl-NL" dirty="0" err="1"/>
              <a:t>supervision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accountability</a:t>
            </a:r>
          </a:p>
          <a:p>
            <a:r>
              <a:rPr lang="nl-NL" dirty="0" err="1"/>
              <a:t>Government</a:t>
            </a:r>
            <a:r>
              <a:rPr lang="nl-NL" dirty="0"/>
              <a:t> </a:t>
            </a:r>
            <a:r>
              <a:rPr lang="nl-NL" dirty="0" err="1"/>
              <a:t>representative</a:t>
            </a:r>
            <a:r>
              <a:rPr lang="nl-NL" dirty="0"/>
              <a:t> in </a:t>
            </a:r>
            <a:r>
              <a:rPr lang="nl-NL" dirty="0" err="1"/>
              <a:t>the</a:t>
            </a:r>
            <a:r>
              <a:rPr lang="nl-NL" dirty="0"/>
              <a:t> board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nl-NL" dirty="0"/>
              <a:t>P-S Model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169026" y="2174875"/>
            <a:ext cx="5111550" cy="4181475"/>
          </a:xfrm>
        </p:spPr>
        <p:txBody>
          <a:bodyPr>
            <a:normAutofit fontScale="92500" lnSpcReduction="20000"/>
          </a:bodyPr>
          <a:lstStyle/>
          <a:p>
            <a:r>
              <a:rPr lang="nl-NL" dirty="0" err="1"/>
              <a:t>Supervision</a:t>
            </a:r>
            <a:r>
              <a:rPr lang="nl-NL" dirty="0"/>
              <a:t> </a:t>
            </a:r>
            <a:r>
              <a:rPr lang="nl-NL" dirty="0" err="1"/>
              <a:t>through</a:t>
            </a:r>
            <a:r>
              <a:rPr lang="nl-NL" dirty="0"/>
              <a:t> </a:t>
            </a:r>
            <a:r>
              <a:rPr lang="nl-NL" dirty="0" err="1"/>
              <a:t>third</a:t>
            </a:r>
            <a:r>
              <a:rPr lang="nl-NL" dirty="0"/>
              <a:t> </a:t>
            </a:r>
            <a:r>
              <a:rPr lang="nl-NL" dirty="0" err="1"/>
              <a:t>parties</a:t>
            </a:r>
            <a:r>
              <a:rPr lang="nl-NL" dirty="0"/>
              <a:t>, board of </a:t>
            </a:r>
            <a:r>
              <a:rPr lang="nl-NL" dirty="0" err="1"/>
              <a:t>overseeers</a:t>
            </a:r>
            <a:r>
              <a:rPr lang="nl-NL" dirty="0"/>
              <a:t> or independent regulators</a:t>
            </a:r>
          </a:p>
          <a:p>
            <a:r>
              <a:rPr lang="nl-NL" dirty="0"/>
              <a:t>No </a:t>
            </a:r>
            <a:r>
              <a:rPr lang="nl-NL" dirty="0" err="1"/>
              <a:t>government</a:t>
            </a:r>
            <a:r>
              <a:rPr lang="nl-NL" dirty="0"/>
              <a:t> </a:t>
            </a:r>
            <a:r>
              <a:rPr lang="nl-NL" dirty="0" err="1"/>
              <a:t>representative</a:t>
            </a:r>
            <a:r>
              <a:rPr lang="nl-NL" dirty="0"/>
              <a:t> in </a:t>
            </a:r>
            <a:r>
              <a:rPr lang="nl-NL" dirty="0" err="1"/>
              <a:t>the</a:t>
            </a:r>
            <a:r>
              <a:rPr lang="nl-NL" dirty="0"/>
              <a:t> board </a:t>
            </a:r>
          </a:p>
          <a:p>
            <a:r>
              <a:rPr lang="nl-NL" dirty="0"/>
              <a:t>Framework </a:t>
            </a:r>
            <a:r>
              <a:rPr lang="nl-NL" dirty="0" err="1"/>
              <a:t>contracts</a:t>
            </a:r>
            <a:r>
              <a:rPr lang="nl-NL" dirty="0"/>
              <a:t> (no details)</a:t>
            </a:r>
          </a:p>
          <a:p>
            <a:r>
              <a:rPr lang="nl-NL" dirty="0"/>
              <a:t>Moderate </a:t>
            </a:r>
            <a:r>
              <a:rPr lang="nl-NL" dirty="0" err="1"/>
              <a:t>frequency</a:t>
            </a:r>
            <a:r>
              <a:rPr lang="nl-NL" dirty="0"/>
              <a:t> of </a:t>
            </a:r>
            <a:r>
              <a:rPr lang="nl-NL" dirty="0" err="1"/>
              <a:t>communciation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information</a:t>
            </a:r>
          </a:p>
          <a:p>
            <a:r>
              <a:rPr lang="nl-NL" dirty="0"/>
              <a:t>Open </a:t>
            </a:r>
            <a:r>
              <a:rPr lang="nl-NL" dirty="0" err="1"/>
              <a:t>communication</a:t>
            </a:r>
            <a:r>
              <a:rPr lang="nl-NL" dirty="0"/>
              <a:t>: business-like, </a:t>
            </a:r>
            <a:r>
              <a:rPr lang="nl-NL" dirty="0" err="1"/>
              <a:t>equal</a:t>
            </a:r>
            <a:r>
              <a:rPr lang="nl-NL" dirty="0"/>
              <a:t> </a:t>
            </a:r>
            <a:r>
              <a:rPr lang="nl-NL" dirty="0" err="1"/>
              <a:t>footing</a:t>
            </a:r>
            <a:r>
              <a:rPr lang="nl-NL" dirty="0"/>
              <a:t>, </a:t>
            </a:r>
            <a:r>
              <a:rPr lang="nl-NL" dirty="0" err="1"/>
              <a:t>joined</a:t>
            </a:r>
            <a:r>
              <a:rPr lang="nl-NL" dirty="0"/>
              <a:t> </a:t>
            </a:r>
            <a:r>
              <a:rPr lang="nl-NL" dirty="0" err="1"/>
              <a:t>interests</a:t>
            </a:r>
            <a:endParaRPr lang="nl-NL" dirty="0"/>
          </a:p>
          <a:p>
            <a:r>
              <a:rPr lang="nl-NL" dirty="0" err="1"/>
              <a:t>Activities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third</a:t>
            </a:r>
            <a:r>
              <a:rPr lang="nl-NL" dirty="0"/>
              <a:t> </a:t>
            </a:r>
            <a:r>
              <a:rPr lang="nl-NL" dirty="0" err="1"/>
              <a:t>parties</a:t>
            </a:r>
            <a:r>
              <a:rPr lang="nl-NL" dirty="0"/>
              <a:t> </a:t>
            </a:r>
            <a:r>
              <a:rPr lang="nl-NL" dirty="0" err="1"/>
              <a:t>allowed</a:t>
            </a:r>
            <a:r>
              <a:rPr lang="nl-NL" dirty="0"/>
              <a:t> (</a:t>
            </a:r>
            <a:r>
              <a:rPr lang="nl-NL" dirty="0" err="1"/>
              <a:t>within</a:t>
            </a:r>
            <a:r>
              <a:rPr lang="nl-NL" dirty="0"/>
              <a:t> </a:t>
            </a:r>
            <a:r>
              <a:rPr lang="nl-NL" dirty="0" err="1"/>
              <a:t>competition</a:t>
            </a:r>
            <a:r>
              <a:rPr lang="nl-NL" dirty="0"/>
              <a:t> </a:t>
            </a:r>
            <a:r>
              <a:rPr lang="nl-NL" dirty="0" err="1"/>
              <a:t>law</a:t>
            </a:r>
            <a:r>
              <a:rPr lang="nl-NL" dirty="0"/>
              <a:t> </a:t>
            </a:r>
            <a:r>
              <a:rPr lang="nl-NL" dirty="0" err="1"/>
              <a:t>framework</a:t>
            </a:r>
            <a:r>
              <a:rPr lang="nl-NL" dirty="0"/>
              <a:t>)</a:t>
            </a:r>
          </a:p>
          <a:p>
            <a:r>
              <a:rPr lang="nl-NL" dirty="0"/>
              <a:t>Legal </a:t>
            </a:r>
            <a:r>
              <a:rPr lang="nl-NL" dirty="0" err="1"/>
              <a:t>independence</a:t>
            </a:r>
            <a:r>
              <a:rPr lang="nl-NL" dirty="0"/>
              <a:t> (form, </a:t>
            </a:r>
            <a:r>
              <a:rPr lang="nl-NL" dirty="0" err="1"/>
              <a:t>labour</a:t>
            </a:r>
            <a:r>
              <a:rPr lang="nl-NL" dirty="0"/>
              <a:t>, </a:t>
            </a:r>
            <a:r>
              <a:rPr lang="nl-NL" dirty="0" err="1"/>
              <a:t>finances</a:t>
            </a:r>
            <a:r>
              <a:rPr lang="nl-NL" dirty="0"/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15C2-07C5-4E0C-A31C-C5C4FAC3C253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742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uiExpand="1" build="p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6937765"/>
              </p:ext>
            </p:extLst>
          </p:nvPr>
        </p:nvGraphicFramePr>
        <p:xfrm>
          <a:off x="695400" y="-2"/>
          <a:ext cx="10585176" cy="6858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90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381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87639">
                <a:tc rowSpan="2">
                  <a:txBody>
                    <a:bodyPr/>
                    <a:lstStyle/>
                    <a:p>
                      <a:endParaRPr lang="nl-NL" sz="2800" b="1" dirty="0"/>
                    </a:p>
                    <a:p>
                      <a:endParaRPr lang="nl-NL" sz="2800" b="1" dirty="0"/>
                    </a:p>
                    <a:p>
                      <a:r>
                        <a:rPr lang="nl-NL" sz="2800" b="1" dirty="0" err="1"/>
                        <a:t>Preference</a:t>
                      </a:r>
                      <a:r>
                        <a:rPr lang="nl-NL" sz="2800" b="1" dirty="0"/>
                        <a:t> of </a:t>
                      </a:r>
                      <a:r>
                        <a:rPr lang="nl-NL" sz="2800" b="1" dirty="0" err="1"/>
                        <a:t>government</a:t>
                      </a:r>
                      <a:endParaRPr lang="nl-NL" sz="28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sz="2800" b="1" dirty="0" err="1"/>
                        <a:t>Preference</a:t>
                      </a:r>
                      <a:r>
                        <a:rPr lang="nl-NL" sz="2800" b="1" baseline="0" dirty="0"/>
                        <a:t> of </a:t>
                      </a:r>
                      <a:r>
                        <a:rPr lang="nl-NL" sz="2800" b="1" baseline="0" dirty="0" err="1"/>
                        <a:t>arm’s</a:t>
                      </a:r>
                      <a:r>
                        <a:rPr lang="nl-NL" sz="2800" b="1" baseline="0" dirty="0"/>
                        <a:t> </a:t>
                      </a:r>
                      <a:r>
                        <a:rPr lang="nl-NL" sz="2800" b="1" baseline="0" dirty="0" err="1"/>
                        <a:t>length</a:t>
                      </a:r>
                      <a:r>
                        <a:rPr lang="nl-NL" sz="2800" b="1" baseline="0" dirty="0"/>
                        <a:t> agency</a:t>
                      </a:r>
                      <a:endParaRPr lang="nl-NL" sz="2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01017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/>
                        <a:t>PA</a:t>
                      </a:r>
                    </a:p>
                    <a:p>
                      <a:pPr algn="ctr"/>
                      <a:endParaRPr lang="nl-NL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/>
                        <a:t>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0646">
                <a:tc>
                  <a:txBody>
                    <a:bodyPr/>
                    <a:lstStyle/>
                    <a:p>
                      <a:endParaRPr lang="nl-NL" sz="2800" b="1" dirty="0"/>
                    </a:p>
                    <a:p>
                      <a:endParaRPr lang="nl-NL" sz="2800" b="1" dirty="0"/>
                    </a:p>
                    <a:p>
                      <a:r>
                        <a:rPr lang="nl-NL" sz="2800" b="1" dirty="0"/>
                        <a:t>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2800" b="1" dirty="0"/>
                    </a:p>
                    <a:p>
                      <a:pPr algn="ctr"/>
                      <a:r>
                        <a:rPr lang="nl-NL" sz="2800" b="1" dirty="0"/>
                        <a:t>Mutual distrust,</a:t>
                      </a:r>
                      <a:r>
                        <a:rPr lang="nl-NL" sz="2800" b="1" baseline="0" dirty="0"/>
                        <a:t> high </a:t>
                      </a:r>
                      <a:r>
                        <a:rPr lang="nl-NL" sz="2800" b="1" baseline="0" dirty="0" err="1"/>
                        <a:t>degree</a:t>
                      </a:r>
                      <a:r>
                        <a:rPr lang="nl-NL" sz="2800" b="1" baseline="0" dirty="0"/>
                        <a:t> of monitoring </a:t>
                      </a:r>
                      <a:r>
                        <a:rPr lang="nl-NL" sz="2800" b="1" baseline="0" dirty="0" err="1"/>
                        <a:t>and</a:t>
                      </a:r>
                      <a:r>
                        <a:rPr lang="nl-NL" sz="2800" b="1" baseline="0" dirty="0"/>
                        <a:t> accountability</a:t>
                      </a:r>
                      <a:endParaRPr lang="nl-NL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2800" b="1" baseline="0" dirty="0"/>
                    </a:p>
                    <a:p>
                      <a:pPr algn="ctr"/>
                      <a:r>
                        <a:rPr lang="nl-NL" sz="2800" b="1" baseline="0" dirty="0"/>
                        <a:t>Agency </a:t>
                      </a:r>
                      <a:r>
                        <a:rPr lang="nl-NL" sz="2800" b="1" baseline="0" dirty="0" err="1"/>
                        <a:t>feels</a:t>
                      </a:r>
                      <a:r>
                        <a:rPr lang="nl-NL" sz="2800" b="1" baseline="0" dirty="0"/>
                        <a:t> </a:t>
                      </a:r>
                      <a:r>
                        <a:rPr lang="nl-NL" sz="2800" b="1" baseline="0" dirty="0" err="1"/>
                        <a:t>distrusted</a:t>
                      </a:r>
                      <a:r>
                        <a:rPr lang="nl-NL" sz="2800" b="1" baseline="0" dirty="0"/>
                        <a:t>, </a:t>
                      </a:r>
                      <a:r>
                        <a:rPr lang="nl-NL" sz="2800" b="1" baseline="0" dirty="0" err="1"/>
                        <a:t>dysfunctional</a:t>
                      </a:r>
                      <a:r>
                        <a:rPr lang="nl-NL" sz="2800" b="1" baseline="0" dirty="0"/>
                        <a:t> </a:t>
                      </a:r>
                      <a:r>
                        <a:rPr lang="nl-NL" sz="2800" b="1" baseline="0" dirty="0" err="1"/>
                        <a:t>relationships</a:t>
                      </a:r>
                      <a:endParaRPr lang="nl-NL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8699">
                <a:tc>
                  <a:txBody>
                    <a:bodyPr/>
                    <a:lstStyle/>
                    <a:p>
                      <a:endParaRPr lang="nl-NL" sz="2800" b="1" dirty="0"/>
                    </a:p>
                    <a:p>
                      <a:endParaRPr lang="nl-NL" sz="2800" b="1" dirty="0"/>
                    </a:p>
                    <a:p>
                      <a:r>
                        <a:rPr lang="nl-NL" sz="2800" b="1" dirty="0"/>
                        <a:t>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2800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 b="1" dirty="0"/>
                        <a:t>High risk of </a:t>
                      </a:r>
                      <a:r>
                        <a:rPr lang="nl-NL" sz="2800" b="1" dirty="0" err="1"/>
                        <a:t>corruption</a:t>
                      </a:r>
                      <a:r>
                        <a:rPr lang="nl-NL" sz="2800" b="1" baseline="0" dirty="0"/>
                        <a:t> </a:t>
                      </a:r>
                      <a:r>
                        <a:rPr lang="nl-NL" sz="2800" b="1" baseline="0" dirty="0" err="1"/>
                        <a:t>by</a:t>
                      </a:r>
                      <a:r>
                        <a:rPr lang="nl-NL" sz="2800" b="1" baseline="0" dirty="0"/>
                        <a:t> agency</a:t>
                      </a:r>
                      <a:endParaRPr lang="nl-NL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2800" b="1" dirty="0"/>
                    </a:p>
                    <a:p>
                      <a:pPr algn="ctr"/>
                      <a:r>
                        <a:rPr lang="nl-NL" sz="2800" b="1" dirty="0"/>
                        <a:t>Mutual</a:t>
                      </a:r>
                      <a:r>
                        <a:rPr lang="nl-NL" sz="2800" b="1" baseline="0" dirty="0"/>
                        <a:t> trust </a:t>
                      </a:r>
                    </a:p>
                    <a:p>
                      <a:pPr algn="ctr"/>
                      <a:r>
                        <a:rPr lang="nl-NL" sz="2800" b="1" baseline="0" dirty="0" err="1"/>
                        <a:t>and</a:t>
                      </a:r>
                      <a:r>
                        <a:rPr lang="nl-NL" sz="2800" b="1" baseline="0" dirty="0"/>
                        <a:t> respect</a:t>
                      </a:r>
                      <a:endParaRPr lang="nl-NL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6" name="Picture 2" descr="http://4.bp.blogspot.com/-sLFQt_rJrhI/Tqf-5R2vHnI/AAAAAAAADRY/ojxS0aoGdcc/s1600/65110-Royalty-Free-RF-Clipart-Illustration-Of-A-Disappointed-Chicken-Over-An-Empty-N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45624" y="3565773"/>
            <a:ext cx="512000" cy="720000"/>
          </a:xfrm>
          <a:prstGeom prst="rect">
            <a:avLst/>
          </a:prstGeom>
          <a:noFill/>
        </p:spPr>
      </p:pic>
      <p:pic>
        <p:nvPicPr>
          <p:cNvPr id="7" name="Picture 2" descr="http://maartenhaasnoot.nl/wp-content/uploads/2012/08/zakkenvull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19314" y="5636351"/>
            <a:ext cx="798072" cy="720000"/>
          </a:xfrm>
          <a:prstGeom prst="rect">
            <a:avLst/>
          </a:prstGeom>
          <a:noFill/>
        </p:spPr>
      </p:pic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15C2-07C5-4E0C-A31C-C5C4FAC3C253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4602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In </a:t>
            </a:r>
            <a:r>
              <a:rPr lang="nl-NL" b="1" dirty="0" err="1"/>
              <a:t>practice</a:t>
            </a:r>
            <a:r>
              <a:rPr lang="nl-NL" b="1" dirty="0"/>
              <a:t>….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15C2-07C5-4E0C-A31C-C5C4FAC3C253}" type="slidenum">
              <a:rPr lang="nl-NL" smtClean="0"/>
              <a:pPr/>
              <a:t>9</a:t>
            </a:fld>
            <a:endParaRPr lang="nl-NL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0812" y="1628800"/>
            <a:ext cx="8635754" cy="216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25383" y="6308080"/>
            <a:ext cx="8734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/>
              <a:t>Van Herpt, N. (2016).</a:t>
            </a:r>
            <a:r>
              <a:rPr lang="en-US" sz="1200" dirty="0"/>
              <a:t> </a:t>
            </a:r>
            <a:r>
              <a:rPr lang="en-US" sz="1200" i="1" dirty="0"/>
              <a:t>The principal and the executive: improving the relationship between municipalities, and theatres and concert halls: </a:t>
            </a:r>
          </a:p>
          <a:p>
            <a:r>
              <a:rPr lang="en-US" sz="1200" i="1" dirty="0"/>
              <a:t>a mixed method approach</a:t>
            </a:r>
            <a:r>
              <a:rPr lang="en-US" sz="1200" dirty="0"/>
              <a:t>. Master thesis, </a:t>
            </a:r>
            <a:r>
              <a:rPr lang="en-US" sz="1200" dirty="0" err="1"/>
              <a:t>Radboud</a:t>
            </a:r>
            <a:r>
              <a:rPr lang="en-US" sz="1200" dirty="0"/>
              <a:t> </a:t>
            </a:r>
            <a:r>
              <a:rPr lang="en-US" sz="1200" dirty="0" err="1"/>
              <a:t>Universiteit</a:t>
            </a:r>
            <a:r>
              <a:rPr lang="en-US" sz="1200" dirty="0"/>
              <a:t>, Nijmegen. N=50 municipalities, N=63 theatres &amp; concert halls.</a:t>
            </a:r>
            <a:r>
              <a:rPr lang="nl-NL" sz="1200" dirty="0"/>
              <a:t> 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096851"/>
              </p:ext>
            </p:extLst>
          </p:nvPr>
        </p:nvGraphicFramePr>
        <p:xfrm>
          <a:off x="3077949" y="4221088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65379076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56966291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21807817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9290857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Relationship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 err="1"/>
                        <a:t>Municipalities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/>
                        <a:t>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926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P-A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/>
                        <a:t>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/>
                        <a:t>9,5%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/>
                        <a:t>6,2%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637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/>
                        <a:t>38%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/>
                        <a:t>49,2%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/>
                        <a:t>44,2%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7897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P-S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/>
                        <a:t>60%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/>
                        <a:t>41,3%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/>
                        <a:t>49,6%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5165354"/>
                  </a:ext>
                </a:extLst>
              </a:tr>
            </a:tbl>
          </a:graphicData>
        </a:graphic>
      </p:graphicFrame>
      <p:cxnSp>
        <p:nvCxnSpPr>
          <p:cNvPr id="15" name="Straight Arrow Connector 14"/>
          <p:cNvCxnSpPr/>
          <p:nvPr/>
        </p:nvCxnSpPr>
        <p:spPr>
          <a:xfrm flipH="1" flipV="1">
            <a:off x="5951984" y="5625244"/>
            <a:ext cx="648072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6600056" y="5301208"/>
            <a:ext cx="360040" cy="68407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231904" y="390978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7.6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726514" y="390978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7.1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231330" y="4593436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5,4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231330" y="496009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7,0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231330" y="5326744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7,8</a:t>
            </a:r>
          </a:p>
        </p:txBody>
      </p:sp>
    </p:spTree>
    <p:extLst>
      <p:ext uri="{BB962C8B-B14F-4D97-AF65-F5344CB8AC3E}">
        <p14:creationId xmlns:p14="http://schemas.microsoft.com/office/powerpoint/2010/main" val="3629648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904</Words>
  <Application>Microsoft Office PowerPoint</Application>
  <PresentationFormat>Widescreen</PresentationFormat>
  <Paragraphs>167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Office Theme</vt:lpstr>
      <vt:lpstr>Office-thema</vt:lpstr>
      <vt:lpstr>Agents or stewards? Management at arm’s length</vt:lpstr>
      <vt:lpstr>Background</vt:lpstr>
      <vt:lpstr>Outline</vt:lpstr>
      <vt:lpstr>Model of relationship with arm’s length bodies</vt:lpstr>
      <vt:lpstr>Instruments for management at arm’s length</vt:lpstr>
      <vt:lpstr>Model of relationship with arm’s length bodies</vt:lpstr>
      <vt:lpstr>Instruments for management at arm’s length</vt:lpstr>
      <vt:lpstr>PowerPoint Presentation</vt:lpstr>
      <vt:lpstr>In practice….</vt:lpstr>
      <vt:lpstr>Different perceptions?</vt:lpstr>
      <vt:lpstr>Being a good principal</vt:lpstr>
      <vt:lpstr>Being a good agency at arm’s length</vt:lpstr>
      <vt:lpstr>Instruments for management at arm’s length</vt:lpstr>
      <vt:lpstr>Instruments for management at arm’s length</vt:lpstr>
      <vt:lpstr>Q&amp;A</vt:lpstr>
    </vt:vector>
  </TitlesOfParts>
  <Company>Radboud Universiteit Nijmegen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Agents or stewards? Management at arm’s length</dc:title>
  <dc:creator>U829214</dc:creator>
  <cp:lastModifiedBy>Hannah Robertson</cp:lastModifiedBy>
  <cp:revision>15</cp:revision>
  <dcterms:created xsi:type="dcterms:W3CDTF">2018-02-04T10:29:25Z</dcterms:created>
  <dcterms:modified xsi:type="dcterms:W3CDTF">2018-11-13T01:19:49Z</dcterms:modified>
</cp:coreProperties>
</file>